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6" r:id="rId2"/>
  </p:sldMasterIdLst>
  <p:notesMasterIdLst>
    <p:notesMasterId r:id="rId24"/>
  </p:notesMasterIdLst>
  <p:sldIdLst>
    <p:sldId id="256" r:id="rId3"/>
    <p:sldId id="257" r:id="rId4"/>
    <p:sldId id="258" r:id="rId5"/>
    <p:sldId id="259" r:id="rId6"/>
    <p:sldId id="291" r:id="rId7"/>
    <p:sldId id="280" r:id="rId8"/>
    <p:sldId id="292" r:id="rId9"/>
    <p:sldId id="260" r:id="rId10"/>
    <p:sldId id="288" r:id="rId11"/>
    <p:sldId id="281" r:id="rId12"/>
    <p:sldId id="279" r:id="rId13"/>
    <p:sldId id="285" r:id="rId14"/>
    <p:sldId id="286" r:id="rId15"/>
    <p:sldId id="282" r:id="rId16"/>
    <p:sldId id="284" r:id="rId17"/>
    <p:sldId id="283" r:id="rId18"/>
    <p:sldId id="287" r:id="rId19"/>
    <p:sldId id="289" r:id="rId20"/>
    <p:sldId id="274" r:id="rId21"/>
    <p:sldId id="290" r:id="rId22"/>
    <p:sldId id="273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entury Gothic" panose="020B0502020202020204" pitchFamily="34" charset="0"/>
      <p:regular r:id="rId29"/>
      <p:bold r:id="rId30"/>
      <p:italic r:id="rId31"/>
      <p:boldItalic r:id="rId32"/>
    </p:embeddedFont>
    <p:embeddedFont>
      <p:font typeface="Helvetica Neue" panose="02000503000000020004" pitchFamily="2" charset="0"/>
      <p:regular r:id="rId33"/>
      <p:bold r:id="rId34"/>
      <p:italic r:id="rId35"/>
      <p:boldItalic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  <p:embeddedFont>
      <p:font typeface="Roboto Mono" pitchFamily="49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4C0"/>
    <a:srgbClr val="FFFFFF"/>
    <a:srgbClr val="63A85D"/>
    <a:srgbClr val="FF72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86DF7F6-4BE1-4685-8982-051EF1618810}">
  <a:tblStyle styleId="{F86DF7F6-4BE1-4685-8982-051EF1618810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BE7FC"/>
          </a:solidFill>
        </a:fill>
      </a:tcStyle>
    </a:wholeTbl>
    <a:band1H>
      <a:tcTxStyle/>
      <a:tcStyle>
        <a:tcBdr/>
        <a:fill>
          <a:solidFill>
            <a:srgbClr val="D4CBF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4CBF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2"/>
  </p:normalViewPr>
  <p:slideViewPr>
    <p:cSldViewPr snapToGrid="0">
      <p:cViewPr varScale="1">
        <p:scale>
          <a:sx n="139" d="100"/>
          <a:sy n="139" d="100"/>
        </p:scale>
        <p:origin x="840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e263199e42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ge263199e42_2_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e263199e42_2_1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263199e42_2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e263199e42_2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e263199e42_2_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2363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263199e42_2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e263199e42_2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e263199e42_2_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1169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263199e42_2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e263199e42_2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e263199e42_2_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9102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263199e42_2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e263199e42_2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0" name="Google Shape;200;ge263199e42_2_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85279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263199e42_2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e263199e42_2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e263199e42_2_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54604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263199e42_2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e263199e42_2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e263199e42_2_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3025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263199e42_2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e263199e42_2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e263199e42_2_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38314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263199e42_2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e263199e42_2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0" name="Google Shape;200;ge263199e42_2_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10586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263199e42_2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e263199e42_2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0" name="Google Shape;200;ge263199e42_2_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95447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e263199e42_2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2" name="Google Shape;432;ge263199e42_2_4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ge263199e42_2_4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263199e42_2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e263199e42_2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e263199e42_2_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263199e42_2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e263199e42_2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0" name="Google Shape;200;ge263199e42_2_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03444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e263199e42_2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2" name="Google Shape;402;ge263199e42_2_3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1" indent="-279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3" name="Google Shape;403;ge263199e42_2_3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263199e42_2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e263199e42_2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e263199e42_2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263199e42_2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ge263199e42_2_3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e263199e42_2_3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263199e42_2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e263199e42_2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e263199e42_2_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3594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263199e42_2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e263199e42_2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e263199e42_2_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0901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263199e42_2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e263199e42_2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e263199e42_2_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9026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263199e42_2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e263199e42_2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e263199e42_2_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263199e42_2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e263199e42_2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e263199e42_2_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348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simple avec trait">
  <p:cSld name="Fond blanc avec titr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533400" y="424222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23F6"/>
              </a:buClr>
              <a:buSzPts val="2000"/>
              <a:buFont typeface="Arial"/>
              <a:buNone/>
              <a:defRPr sz="2600" b="1" i="0" u="none" strike="noStrike" cap="none">
                <a:solidFill>
                  <a:srgbClr val="36088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body" idx="1"/>
          </p:nvPr>
        </p:nvSpPr>
        <p:spPr>
          <a:xfrm>
            <a:off x="542306" y="222959"/>
            <a:ext cx="662940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48484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4848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22222"/>
              </a:buClr>
              <a:buSzPts val="900"/>
              <a:buFont typeface="Century Gothic"/>
              <a:buNone/>
              <a:defRPr sz="1200" b="0" i="0" u="none" strike="noStrike" cap="none">
                <a:solidFill>
                  <a:srgbClr val="22222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22222"/>
              </a:buClr>
              <a:buSzPts val="800"/>
              <a:buFont typeface="Century Gothic"/>
              <a:buNone/>
              <a:defRPr sz="1100" b="0" i="0" u="none" strike="noStrike" cap="none">
                <a:solidFill>
                  <a:srgbClr val="22222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22222"/>
              </a:buClr>
              <a:buSzPts val="800"/>
              <a:buFont typeface="Century Gothic"/>
              <a:buNone/>
              <a:defRPr sz="1100" b="0" i="0" u="none" strike="noStrike" cap="none">
                <a:solidFill>
                  <a:srgbClr val="22222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22222"/>
              </a:buClr>
              <a:buSzPts val="800"/>
              <a:buFont typeface="Century Gothic"/>
              <a:buNone/>
              <a:defRPr sz="1100" b="0" i="0" u="none" strike="noStrike" cap="none">
                <a:solidFill>
                  <a:srgbClr val="22222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60" name="Google Shape;60;p16"/>
          <p:cNvCxnSpPr/>
          <p:nvPr/>
        </p:nvCxnSpPr>
        <p:spPr>
          <a:xfrm rot="10800000">
            <a:off x="533400" y="200688"/>
            <a:ext cx="0" cy="694662"/>
          </a:xfrm>
          <a:prstGeom prst="straightConnector1">
            <a:avLst/>
          </a:prstGeom>
          <a:noFill/>
          <a:ln w="25400" cap="flat" cmpd="sng">
            <a:solidFill>
              <a:srgbClr val="36088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" name="Google Shape;61;p16"/>
          <p:cNvSpPr txBox="1">
            <a:spLocks noGrp="1"/>
          </p:cNvSpPr>
          <p:nvPr>
            <p:ph type="body" idx="2"/>
          </p:nvPr>
        </p:nvSpPr>
        <p:spPr>
          <a:xfrm>
            <a:off x="533400" y="1352550"/>
            <a:ext cx="7620000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22222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22222"/>
              </a:buClr>
              <a:buSzPts val="800"/>
              <a:buFont typeface="Arial"/>
              <a:buNone/>
              <a:defRPr sz="11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22222"/>
              </a:buClr>
              <a:buSzPts val="800"/>
              <a:buFont typeface="Arial"/>
              <a:buNone/>
              <a:defRPr sz="11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22222"/>
              </a:buClr>
              <a:buSzPts val="800"/>
              <a:buFont typeface="Arial"/>
              <a:buNone/>
              <a:defRPr sz="11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simple avec trait">
  <p:cSld name="Fond gris avec titr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/>
          <p:nvPr/>
        </p:nvSpPr>
        <p:spPr>
          <a:xfrm>
            <a:off x="70597" y="63874"/>
            <a:ext cx="9002806" cy="5015753"/>
          </a:xfrm>
          <a:prstGeom prst="rect">
            <a:avLst/>
          </a:prstGeom>
          <a:solidFill>
            <a:srgbClr val="D8D8D8">
              <a:alpha val="36862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7"/>
          <p:cNvSpPr txBox="1">
            <a:spLocks noGrp="1"/>
          </p:cNvSpPr>
          <p:nvPr>
            <p:ph type="title"/>
          </p:nvPr>
        </p:nvSpPr>
        <p:spPr>
          <a:xfrm>
            <a:off x="533400" y="424222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23F6"/>
              </a:buClr>
              <a:buSzPts val="2000"/>
              <a:buFont typeface="Arial"/>
              <a:buNone/>
              <a:defRPr sz="2600" b="1" i="0" u="none" strike="noStrike" cap="none">
                <a:solidFill>
                  <a:srgbClr val="36088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body" idx="1"/>
          </p:nvPr>
        </p:nvSpPr>
        <p:spPr>
          <a:xfrm>
            <a:off x="542306" y="222959"/>
            <a:ext cx="662940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48484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4848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22222"/>
              </a:buClr>
              <a:buSzPts val="900"/>
              <a:buFont typeface="Century Gothic"/>
              <a:buNone/>
              <a:defRPr sz="1200" b="0" i="0" u="none" strike="noStrike" cap="none">
                <a:solidFill>
                  <a:srgbClr val="22222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22222"/>
              </a:buClr>
              <a:buSzPts val="800"/>
              <a:buFont typeface="Century Gothic"/>
              <a:buNone/>
              <a:defRPr sz="1100" b="0" i="0" u="none" strike="noStrike" cap="none">
                <a:solidFill>
                  <a:srgbClr val="22222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22222"/>
              </a:buClr>
              <a:buSzPts val="800"/>
              <a:buFont typeface="Century Gothic"/>
              <a:buNone/>
              <a:defRPr sz="1100" b="0" i="0" u="none" strike="noStrike" cap="none">
                <a:solidFill>
                  <a:srgbClr val="22222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22222"/>
              </a:buClr>
              <a:buSzPts val="800"/>
              <a:buFont typeface="Century Gothic"/>
              <a:buNone/>
              <a:defRPr sz="1100" b="0" i="0" u="none" strike="noStrike" cap="none">
                <a:solidFill>
                  <a:srgbClr val="22222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66" name="Google Shape;66;p17"/>
          <p:cNvCxnSpPr/>
          <p:nvPr/>
        </p:nvCxnSpPr>
        <p:spPr>
          <a:xfrm rot="10800000">
            <a:off x="533400" y="200688"/>
            <a:ext cx="0" cy="694662"/>
          </a:xfrm>
          <a:prstGeom prst="straightConnector1">
            <a:avLst/>
          </a:prstGeom>
          <a:noFill/>
          <a:ln w="25400" cap="flat" cmpd="sng">
            <a:solidFill>
              <a:srgbClr val="36088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" name="Google Shape;67;p17"/>
          <p:cNvSpPr txBox="1">
            <a:spLocks noGrp="1"/>
          </p:cNvSpPr>
          <p:nvPr>
            <p:ph type="body" idx="2"/>
          </p:nvPr>
        </p:nvSpPr>
        <p:spPr>
          <a:xfrm>
            <a:off x="533400" y="1352550"/>
            <a:ext cx="7620000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22222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22222"/>
              </a:buClr>
              <a:buSzPts val="800"/>
              <a:buFont typeface="Arial"/>
              <a:buNone/>
              <a:defRPr sz="11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22222"/>
              </a:buClr>
              <a:buSzPts val="800"/>
              <a:buFont typeface="Arial"/>
              <a:buNone/>
              <a:defRPr sz="11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22222"/>
              </a:buClr>
              <a:buSzPts val="800"/>
              <a:buFont typeface="Arial"/>
              <a:buNone/>
              <a:defRPr sz="11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simple avec trait">
  <p:cSld name="Aperçu desktop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533400" y="424222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23F6"/>
              </a:buClr>
              <a:buSzPts val="2000"/>
              <a:buFont typeface="Arial"/>
              <a:buNone/>
              <a:defRPr sz="2600" b="1" i="0" u="none" strike="noStrike" cap="none">
                <a:solidFill>
                  <a:srgbClr val="36088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>
            <a:off x="542306" y="222959"/>
            <a:ext cx="662940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48484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4848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22222"/>
              </a:buClr>
              <a:buSzPts val="900"/>
              <a:buFont typeface="Century Gothic"/>
              <a:buNone/>
              <a:defRPr sz="1200" b="0" i="0" u="none" strike="noStrike" cap="none">
                <a:solidFill>
                  <a:srgbClr val="22222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22222"/>
              </a:buClr>
              <a:buSzPts val="800"/>
              <a:buFont typeface="Century Gothic"/>
              <a:buNone/>
              <a:defRPr sz="1100" b="0" i="0" u="none" strike="noStrike" cap="none">
                <a:solidFill>
                  <a:srgbClr val="22222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22222"/>
              </a:buClr>
              <a:buSzPts val="800"/>
              <a:buFont typeface="Century Gothic"/>
              <a:buNone/>
              <a:defRPr sz="1100" b="0" i="0" u="none" strike="noStrike" cap="none">
                <a:solidFill>
                  <a:srgbClr val="22222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22222"/>
              </a:buClr>
              <a:buSzPts val="800"/>
              <a:buFont typeface="Century Gothic"/>
              <a:buNone/>
              <a:defRPr sz="1100" b="0" i="0" u="none" strike="noStrike" cap="none">
                <a:solidFill>
                  <a:srgbClr val="22222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71" name="Google Shape;71;p18"/>
          <p:cNvCxnSpPr/>
          <p:nvPr/>
        </p:nvCxnSpPr>
        <p:spPr>
          <a:xfrm rot="10800000">
            <a:off x="533400" y="200688"/>
            <a:ext cx="0" cy="694662"/>
          </a:xfrm>
          <a:prstGeom prst="straightConnector1">
            <a:avLst/>
          </a:prstGeom>
          <a:noFill/>
          <a:ln w="25400" cap="flat" cmpd="sng">
            <a:solidFill>
              <a:srgbClr val="36088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2" name="Google Shape;72;p18" descr="iMac-Cinema-Monitor-Style-Mock-up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2200" y="1471075"/>
            <a:ext cx="4267200" cy="33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8"/>
          <p:cNvSpPr>
            <a:spLocks noGrp="1"/>
          </p:cNvSpPr>
          <p:nvPr>
            <p:ph type="pic" idx="2"/>
          </p:nvPr>
        </p:nvSpPr>
        <p:spPr>
          <a:xfrm>
            <a:off x="2716924" y="1764001"/>
            <a:ext cx="3531476" cy="2207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2F2F2"/>
              </a:buClr>
              <a:buSzPts val="900"/>
              <a:buFont typeface="Century Gothic"/>
              <a:buNone/>
              <a:defRPr sz="1200" b="0" i="0" u="none" strike="noStrike" cap="non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22222"/>
              </a:buClr>
              <a:buSzPts val="900"/>
              <a:buFont typeface="Century Gothic"/>
              <a:buNone/>
              <a:defRPr sz="1200" b="0" i="0" u="none" strike="noStrike" cap="none">
                <a:solidFill>
                  <a:srgbClr val="22222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22222"/>
              </a:buClr>
              <a:buSzPts val="800"/>
              <a:buFont typeface="Century Gothic"/>
              <a:buNone/>
              <a:defRPr sz="1100" b="0" i="0" u="none" strike="noStrike" cap="none">
                <a:solidFill>
                  <a:srgbClr val="22222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22222"/>
              </a:buClr>
              <a:buSzPts val="800"/>
              <a:buFont typeface="Century Gothic"/>
              <a:buNone/>
              <a:defRPr sz="1100" b="0" i="0" u="none" strike="noStrike" cap="none">
                <a:solidFill>
                  <a:srgbClr val="22222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22222"/>
              </a:buClr>
              <a:buSzPts val="800"/>
              <a:buFont typeface="Century Gothic"/>
              <a:buNone/>
              <a:defRPr sz="1100" b="0" i="0" u="none" strike="noStrike" cap="none">
                <a:solidFill>
                  <a:srgbClr val="22222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simple avec trait">
  <p:cSld name="Aperçu phon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>
            <a:off x="533400" y="424222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23F6"/>
              </a:buClr>
              <a:buSzPts val="2000"/>
              <a:buFont typeface="Arial"/>
              <a:buNone/>
              <a:defRPr sz="2600" b="1" i="0" u="none" strike="noStrike" cap="none">
                <a:solidFill>
                  <a:srgbClr val="36088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>
            <a:off x="542306" y="222959"/>
            <a:ext cx="662940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48484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4848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22222"/>
              </a:buClr>
              <a:buSzPts val="900"/>
              <a:buFont typeface="Century Gothic"/>
              <a:buNone/>
              <a:defRPr sz="1200" b="0" i="0" u="none" strike="noStrike" cap="none">
                <a:solidFill>
                  <a:srgbClr val="22222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22222"/>
              </a:buClr>
              <a:buSzPts val="800"/>
              <a:buFont typeface="Century Gothic"/>
              <a:buNone/>
              <a:defRPr sz="1100" b="0" i="0" u="none" strike="noStrike" cap="none">
                <a:solidFill>
                  <a:srgbClr val="22222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22222"/>
              </a:buClr>
              <a:buSzPts val="800"/>
              <a:buFont typeface="Century Gothic"/>
              <a:buNone/>
              <a:defRPr sz="1100" b="0" i="0" u="none" strike="noStrike" cap="none">
                <a:solidFill>
                  <a:srgbClr val="22222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22222"/>
              </a:buClr>
              <a:buSzPts val="800"/>
              <a:buFont typeface="Century Gothic"/>
              <a:buNone/>
              <a:defRPr sz="1100" b="0" i="0" u="none" strike="noStrike" cap="none">
                <a:solidFill>
                  <a:srgbClr val="22222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77" name="Google Shape;77;p19"/>
          <p:cNvCxnSpPr/>
          <p:nvPr/>
        </p:nvCxnSpPr>
        <p:spPr>
          <a:xfrm rot="10800000">
            <a:off x="533400" y="200688"/>
            <a:ext cx="0" cy="694662"/>
          </a:xfrm>
          <a:prstGeom prst="straightConnector1">
            <a:avLst/>
          </a:prstGeom>
          <a:noFill/>
          <a:ln w="25400" cap="flat" cmpd="sng">
            <a:solidFill>
              <a:srgbClr val="36088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8" name="Google Shape;78;p19" descr="iPhone-5S-3-colors-Mock-up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20772" y="660400"/>
            <a:ext cx="2169657" cy="43243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9"/>
          <p:cNvSpPr>
            <a:spLocks noGrp="1"/>
          </p:cNvSpPr>
          <p:nvPr>
            <p:ph type="pic" idx="2"/>
          </p:nvPr>
        </p:nvSpPr>
        <p:spPr>
          <a:xfrm>
            <a:off x="5867401" y="1327150"/>
            <a:ext cx="1655999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Century Gothic"/>
              <a:buNone/>
              <a:defRPr sz="1400" b="0" i="0" u="none" strike="noStrike" cap="none">
                <a:solidFill>
                  <a:srgbClr val="22222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22222"/>
              </a:buClr>
              <a:buSzPts val="900"/>
              <a:buFont typeface="Century Gothic"/>
              <a:buNone/>
              <a:defRPr sz="1200" b="0" i="0" u="none" strike="noStrike" cap="none">
                <a:solidFill>
                  <a:srgbClr val="22222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22222"/>
              </a:buClr>
              <a:buSzPts val="800"/>
              <a:buFont typeface="Century Gothic"/>
              <a:buNone/>
              <a:defRPr sz="1100" b="0" i="0" u="none" strike="noStrike" cap="none">
                <a:solidFill>
                  <a:srgbClr val="22222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22222"/>
              </a:buClr>
              <a:buSzPts val="800"/>
              <a:buFont typeface="Century Gothic"/>
              <a:buNone/>
              <a:defRPr sz="1100" b="0" i="0" u="none" strike="noStrike" cap="none">
                <a:solidFill>
                  <a:srgbClr val="22222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22222"/>
              </a:buClr>
              <a:buSzPts val="800"/>
              <a:buFont typeface="Century Gothic"/>
              <a:buNone/>
              <a:defRPr sz="1100" b="0" i="0" u="none" strike="noStrike" cap="none">
                <a:solidFill>
                  <a:srgbClr val="22222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simple avec trait">
  <p:cSld name="Aperçu desktop portable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533400" y="424222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23F6"/>
              </a:buClr>
              <a:buSzPts val="2000"/>
              <a:buFont typeface="Arial"/>
              <a:buNone/>
              <a:defRPr sz="2600" b="1" i="0" u="none" strike="noStrike" cap="none">
                <a:solidFill>
                  <a:srgbClr val="36088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body" idx="1"/>
          </p:nvPr>
        </p:nvSpPr>
        <p:spPr>
          <a:xfrm>
            <a:off x="542306" y="222959"/>
            <a:ext cx="662940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48484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4848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22222"/>
              </a:buClr>
              <a:buSzPts val="900"/>
              <a:buFont typeface="Century Gothic"/>
              <a:buNone/>
              <a:defRPr sz="1200" b="0" i="0" u="none" strike="noStrike" cap="none">
                <a:solidFill>
                  <a:srgbClr val="22222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22222"/>
              </a:buClr>
              <a:buSzPts val="800"/>
              <a:buFont typeface="Century Gothic"/>
              <a:buNone/>
              <a:defRPr sz="1100" b="0" i="0" u="none" strike="noStrike" cap="none">
                <a:solidFill>
                  <a:srgbClr val="22222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22222"/>
              </a:buClr>
              <a:buSzPts val="800"/>
              <a:buFont typeface="Century Gothic"/>
              <a:buNone/>
              <a:defRPr sz="1100" b="0" i="0" u="none" strike="noStrike" cap="none">
                <a:solidFill>
                  <a:srgbClr val="22222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22222"/>
              </a:buClr>
              <a:buSzPts val="800"/>
              <a:buFont typeface="Century Gothic"/>
              <a:buNone/>
              <a:defRPr sz="1100" b="0" i="0" u="none" strike="noStrike" cap="none">
                <a:solidFill>
                  <a:srgbClr val="22222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83" name="Google Shape;83;p20"/>
          <p:cNvCxnSpPr/>
          <p:nvPr/>
        </p:nvCxnSpPr>
        <p:spPr>
          <a:xfrm rot="10800000">
            <a:off x="533400" y="200688"/>
            <a:ext cx="0" cy="694662"/>
          </a:xfrm>
          <a:prstGeom prst="straightConnector1">
            <a:avLst/>
          </a:prstGeom>
          <a:noFill/>
          <a:ln w="25400" cap="flat" cmpd="sng">
            <a:solidFill>
              <a:srgbClr val="36088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4" name="Google Shape;84;p20" descr="MacBook-Pro-mockup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600" y="1710834"/>
            <a:ext cx="4817160" cy="299451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0"/>
          <p:cNvSpPr>
            <a:spLocks noGrp="1"/>
          </p:cNvSpPr>
          <p:nvPr>
            <p:ph type="pic" idx="2"/>
          </p:nvPr>
        </p:nvSpPr>
        <p:spPr>
          <a:xfrm>
            <a:off x="1231200" y="1926000"/>
            <a:ext cx="3564000" cy="22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22222"/>
              </a:buClr>
              <a:buSzPts val="900"/>
              <a:buFont typeface="Century Gothic"/>
              <a:buNone/>
              <a:defRPr sz="1200" b="0" i="0" u="none" strike="noStrike" cap="none">
                <a:solidFill>
                  <a:srgbClr val="22222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22222"/>
              </a:buClr>
              <a:buSzPts val="800"/>
              <a:buFont typeface="Century Gothic"/>
              <a:buNone/>
              <a:defRPr sz="1100" b="0" i="0" u="none" strike="noStrike" cap="none">
                <a:solidFill>
                  <a:srgbClr val="22222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22222"/>
              </a:buClr>
              <a:buSzPts val="800"/>
              <a:buFont typeface="Century Gothic"/>
              <a:buNone/>
              <a:defRPr sz="1100" b="0" i="0" u="none" strike="noStrike" cap="none">
                <a:solidFill>
                  <a:srgbClr val="22222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22222"/>
              </a:buClr>
              <a:buSzPts val="800"/>
              <a:buFont typeface="Century Gothic"/>
              <a:buNone/>
              <a:defRPr sz="1100" b="0" i="0" u="none" strike="noStrike" cap="none">
                <a:solidFill>
                  <a:srgbClr val="22222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rés Data Office">
  <p:cSld name="Prés Data Offic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/>
          <p:nvPr/>
        </p:nvSpPr>
        <p:spPr>
          <a:xfrm>
            <a:off x="81300" y="92850"/>
            <a:ext cx="8981400" cy="4957800"/>
          </a:xfrm>
          <a:prstGeom prst="rect">
            <a:avLst/>
          </a:prstGeom>
          <a:solidFill>
            <a:srgbClr val="4314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" name="Google Shape;88;p21"/>
          <p:cNvCxnSpPr/>
          <p:nvPr/>
        </p:nvCxnSpPr>
        <p:spPr>
          <a:xfrm>
            <a:off x="4572000" y="1512971"/>
            <a:ext cx="0" cy="2117558"/>
          </a:xfrm>
          <a:prstGeom prst="straightConnector1">
            <a:avLst/>
          </a:prstGeom>
          <a:noFill/>
          <a:ln w="222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9" name="Google Shape;89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6897" y="2057401"/>
            <a:ext cx="3726565" cy="97961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1666377" y="4607719"/>
            <a:ext cx="5811246" cy="442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body" idx="2"/>
          </p:nvPr>
        </p:nvSpPr>
        <p:spPr>
          <a:xfrm>
            <a:off x="4920538" y="2027875"/>
            <a:ext cx="3607094" cy="1087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2" name="Google Shape;9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49916" y="4676951"/>
            <a:ext cx="608893" cy="304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rés Data Office | marque ">
  <p:cSld name="Prés Data Office | marque 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/>
          <p:nvPr/>
        </p:nvSpPr>
        <p:spPr>
          <a:xfrm>
            <a:off x="81300" y="92850"/>
            <a:ext cx="8981400" cy="4957800"/>
          </a:xfrm>
          <a:prstGeom prst="rect">
            <a:avLst/>
          </a:prstGeom>
          <a:solidFill>
            <a:srgbClr val="4314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" name="Google Shape;95;p22"/>
          <p:cNvCxnSpPr/>
          <p:nvPr/>
        </p:nvCxnSpPr>
        <p:spPr>
          <a:xfrm>
            <a:off x="4572000" y="1512971"/>
            <a:ext cx="0" cy="2117558"/>
          </a:xfrm>
          <a:prstGeom prst="straightConnector1">
            <a:avLst/>
          </a:prstGeom>
          <a:noFill/>
          <a:ln w="222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6" name="Google Shape;96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6897" y="2057401"/>
            <a:ext cx="3726565" cy="97961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2"/>
          <p:cNvSpPr txBox="1">
            <a:spLocks noGrp="1"/>
          </p:cNvSpPr>
          <p:nvPr>
            <p:ph type="body" idx="1"/>
          </p:nvPr>
        </p:nvSpPr>
        <p:spPr>
          <a:xfrm>
            <a:off x="1666377" y="4607719"/>
            <a:ext cx="5811246" cy="442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8" name="Google Shape;9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19699" y="2305050"/>
            <a:ext cx="1066800" cy="533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22"/>
          <p:cNvCxnSpPr/>
          <p:nvPr/>
        </p:nvCxnSpPr>
        <p:spPr>
          <a:xfrm rot="10800000">
            <a:off x="6477000" y="2345342"/>
            <a:ext cx="0" cy="427962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0" name="Google Shape;100;p22"/>
          <p:cNvSpPr>
            <a:spLocks noGrp="1"/>
          </p:cNvSpPr>
          <p:nvPr>
            <p:ph type="pic" idx="2"/>
          </p:nvPr>
        </p:nvSpPr>
        <p:spPr>
          <a:xfrm>
            <a:off x="6667502" y="2209800"/>
            <a:ext cx="1333497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Century Gothic"/>
              <a:buNone/>
              <a:defRPr sz="1400" b="0" i="0" u="none" strike="noStrike" cap="none">
                <a:solidFill>
                  <a:srgbClr val="22222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22222"/>
              </a:buClr>
              <a:buSzPts val="900"/>
              <a:buFont typeface="Century Gothic"/>
              <a:buNone/>
              <a:defRPr sz="1200" b="0" i="0" u="none" strike="noStrike" cap="none">
                <a:solidFill>
                  <a:srgbClr val="22222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22222"/>
              </a:buClr>
              <a:buSzPts val="800"/>
              <a:buFont typeface="Century Gothic"/>
              <a:buNone/>
              <a:defRPr sz="1100" b="0" i="0" u="none" strike="noStrike" cap="none">
                <a:solidFill>
                  <a:srgbClr val="22222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22222"/>
              </a:buClr>
              <a:buSzPts val="800"/>
              <a:buFont typeface="Century Gothic"/>
              <a:buNone/>
              <a:defRPr sz="1100" b="0" i="0" u="none" strike="noStrike" cap="none">
                <a:solidFill>
                  <a:srgbClr val="22222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22222"/>
              </a:buClr>
              <a:buSzPts val="800"/>
              <a:buFont typeface="Century Gothic"/>
              <a:buNone/>
              <a:defRPr sz="1100" b="0" i="0" u="none" strike="noStrike" cap="none">
                <a:solidFill>
                  <a:srgbClr val="22222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rés Data Office x marque ">
  <p:cSld name="Prés Data Office x marque 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/>
          <p:nvPr/>
        </p:nvSpPr>
        <p:spPr>
          <a:xfrm>
            <a:off x="81300" y="92850"/>
            <a:ext cx="8981400" cy="4957800"/>
          </a:xfrm>
          <a:prstGeom prst="rect">
            <a:avLst/>
          </a:prstGeom>
          <a:solidFill>
            <a:srgbClr val="4314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" name="Google Shape;103;p23"/>
          <p:cNvCxnSpPr/>
          <p:nvPr/>
        </p:nvCxnSpPr>
        <p:spPr>
          <a:xfrm>
            <a:off x="4572000" y="1512971"/>
            <a:ext cx="0" cy="2117558"/>
          </a:xfrm>
          <a:prstGeom prst="straightConnector1">
            <a:avLst/>
          </a:prstGeom>
          <a:noFill/>
          <a:ln w="222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4" name="Google Shape;104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6897" y="2057401"/>
            <a:ext cx="3726565" cy="97961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3"/>
          <p:cNvSpPr txBox="1">
            <a:spLocks noGrp="1"/>
          </p:cNvSpPr>
          <p:nvPr>
            <p:ph type="body" idx="1"/>
          </p:nvPr>
        </p:nvSpPr>
        <p:spPr>
          <a:xfrm>
            <a:off x="1666377" y="4607719"/>
            <a:ext cx="5811246" cy="442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6" name="Google Shape;10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19699" y="2305050"/>
            <a:ext cx="10668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3"/>
          <p:cNvSpPr>
            <a:spLocks noGrp="1"/>
          </p:cNvSpPr>
          <p:nvPr>
            <p:ph type="pic" idx="2"/>
          </p:nvPr>
        </p:nvSpPr>
        <p:spPr>
          <a:xfrm>
            <a:off x="6667502" y="2209800"/>
            <a:ext cx="1333497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Century Gothic"/>
              <a:buNone/>
              <a:defRPr sz="1400" b="0" i="0" u="none" strike="noStrike" cap="none">
                <a:solidFill>
                  <a:srgbClr val="22222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22222"/>
              </a:buClr>
              <a:buSzPts val="900"/>
              <a:buFont typeface="Century Gothic"/>
              <a:buNone/>
              <a:defRPr sz="1200" b="0" i="0" u="none" strike="noStrike" cap="none">
                <a:solidFill>
                  <a:srgbClr val="22222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22222"/>
              </a:buClr>
              <a:buSzPts val="800"/>
              <a:buFont typeface="Century Gothic"/>
              <a:buNone/>
              <a:defRPr sz="1100" b="0" i="0" u="none" strike="noStrike" cap="none">
                <a:solidFill>
                  <a:srgbClr val="22222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22222"/>
              </a:buClr>
              <a:buSzPts val="800"/>
              <a:buFont typeface="Century Gothic"/>
              <a:buNone/>
              <a:defRPr sz="1100" b="0" i="0" u="none" strike="noStrike" cap="none">
                <a:solidFill>
                  <a:srgbClr val="22222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22222"/>
              </a:buClr>
              <a:buSzPts val="800"/>
              <a:buFont typeface="Century Gothic"/>
              <a:buNone/>
              <a:defRPr sz="1100" b="0" i="0" u="none" strike="noStrike" cap="none">
                <a:solidFill>
                  <a:srgbClr val="22222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" name="Google Shape;108;p23"/>
          <p:cNvSpPr/>
          <p:nvPr/>
        </p:nvSpPr>
        <p:spPr>
          <a:xfrm>
            <a:off x="6359169" y="2460023"/>
            <a:ext cx="236436" cy="236436"/>
          </a:xfrm>
          <a:prstGeom prst="mathMultiply">
            <a:avLst>
              <a:gd name="adj1" fmla="val 792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rés Titre | marque ">
  <p:cSld name="Prés Titre | marque 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/>
          <p:nvPr/>
        </p:nvSpPr>
        <p:spPr>
          <a:xfrm>
            <a:off x="81300" y="92850"/>
            <a:ext cx="8981400" cy="4957800"/>
          </a:xfrm>
          <a:prstGeom prst="rect">
            <a:avLst/>
          </a:prstGeom>
          <a:solidFill>
            <a:srgbClr val="4314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" name="Google Shape;111;p24"/>
          <p:cNvCxnSpPr/>
          <p:nvPr/>
        </p:nvCxnSpPr>
        <p:spPr>
          <a:xfrm>
            <a:off x="4572000" y="1512971"/>
            <a:ext cx="0" cy="2117558"/>
          </a:xfrm>
          <a:prstGeom prst="straightConnector1">
            <a:avLst/>
          </a:prstGeom>
          <a:noFill/>
          <a:ln w="222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2" name="Google Shape;112;p24"/>
          <p:cNvSpPr txBox="1">
            <a:spLocks noGrp="1"/>
          </p:cNvSpPr>
          <p:nvPr>
            <p:ph type="body" idx="1"/>
          </p:nvPr>
        </p:nvSpPr>
        <p:spPr>
          <a:xfrm>
            <a:off x="1666377" y="4607719"/>
            <a:ext cx="5811246" cy="442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3" name="Google Shape;113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19699" y="2305050"/>
            <a:ext cx="1066800" cy="533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p24"/>
          <p:cNvCxnSpPr/>
          <p:nvPr/>
        </p:nvCxnSpPr>
        <p:spPr>
          <a:xfrm rot="10800000">
            <a:off x="6477000" y="2345342"/>
            <a:ext cx="0" cy="427962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5" name="Google Shape;115;p24"/>
          <p:cNvSpPr>
            <a:spLocks noGrp="1"/>
          </p:cNvSpPr>
          <p:nvPr>
            <p:ph type="pic" idx="2"/>
          </p:nvPr>
        </p:nvSpPr>
        <p:spPr>
          <a:xfrm>
            <a:off x="6667502" y="2209800"/>
            <a:ext cx="1333497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Century Gothic"/>
              <a:buNone/>
              <a:defRPr sz="1400" b="0" i="0" u="none" strike="noStrike" cap="none">
                <a:solidFill>
                  <a:srgbClr val="22222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22222"/>
              </a:buClr>
              <a:buSzPts val="900"/>
              <a:buFont typeface="Century Gothic"/>
              <a:buNone/>
              <a:defRPr sz="1200" b="0" i="0" u="none" strike="noStrike" cap="none">
                <a:solidFill>
                  <a:srgbClr val="22222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22222"/>
              </a:buClr>
              <a:buSzPts val="800"/>
              <a:buFont typeface="Century Gothic"/>
              <a:buNone/>
              <a:defRPr sz="1100" b="0" i="0" u="none" strike="noStrike" cap="none">
                <a:solidFill>
                  <a:srgbClr val="22222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22222"/>
              </a:buClr>
              <a:buSzPts val="800"/>
              <a:buFont typeface="Century Gothic"/>
              <a:buNone/>
              <a:defRPr sz="1100" b="0" i="0" u="none" strike="noStrike" cap="none">
                <a:solidFill>
                  <a:srgbClr val="22222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22222"/>
              </a:buClr>
              <a:buSzPts val="800"/>
              <a:buFont typeface="Century Gothic"/>
              <a:buNone/>
              <a:defRPr sz="1100" b="0" i="0" u="none" strike="noStrike" cap="none">
                <a:solidFill>
                  <a:srgbClr val="22222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body" idx="3"/>
          </p:nvPr>
        </p:nvSpPr>
        <p:spPr>
          <a:xfrm>
            <a:off x="541045" y="2027875"/>
            <a:ext cx="3607094" cy="1087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ond violet x Marque">
  <p:cSld name="Fond violet x Marque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/>
          <p:nvPr/>
        </p:nvSpPr>
        <p:spPr>
          <a:xfrm>
            <a:off x="81300" y="92850"/>
            <a:ext cx="8981400" cy="4957800"/>
          </a:xfrm>
          <a:prstGeom prst="rect">
            <a:avLst/>
          </a:prstGeom>
          <a:solidFill>
            <a:srgbClr val="4314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5"/>
          <p:cNvSpPr/>
          <p:nvPr/>
        </p:nvSpPr>
        <p:spPr>
          <a:xfrm>
            <a:off x="297359" y="294636"/>
            <a:ext cx="8549282" cy="4554229"/>
          </a:xfrm>
          <a:prstGeom prst="rect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5"/>
          <p:cNvSpPr/>
          <p:nvPr/>
        </p:nvSpPr>
        <p:spPr>
          <a:xfrm>
            <a:off x="3694212" y="4607718"/>
            <a:ext cx="1755577" cy="421500"/>
          </a:xfrm>
          <a:prstGeom prst="rect">
            <a:avLst/>
          </a:prstGeom>
          <a:solidFill>
            <a:srgbClr val="43147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43350" y="4709516"/>
            <a:ext cx="493956" cy="251997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5"/>
          <p:cNvSpPr/>
          <p:nvPr/>
        </p:nvSpPr>
        <p:spPr>
          <a:xfrm>
            <a:off x="4494222" y="4757737"/>
            <a:ext cx="155556" cy="155556"/>
          </a:xfrm>
          <a:prstGeom prst="mathMultiply">
            <a:avLst>
              <a:gd name="adj1" fmla="val 792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ond violet Survey">
  <p:cSld name="Fond violet Survey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6"/>
          <p:cNvSpPr/>
          <p:nvPr/>
        </p:nvSpPr>
        <p:spPr>
          <a:xfrm>
            <a:off x="81300" y="92850"/>
            <a:ext cx="8981400" cy="4957800"/>
          </a:xfrm>
          <a:prstGeom prst="rect">
            <a:avLst/>
          </a:prstGeom>
          <a:solidFill>
            <a:srgbClr val="4314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39150" y="4692470"/>
            <a:ext cx="493956" cy="25199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6"/>
          <p:cNvSpPr txBox="1">
            <a:spLocks noGrp="1"/>
          </p:cNvSpPr>
          <p:nvPr>
            <p:ph type="title"/>
          </p:nvPr>
        </p:nvSpPr>
        <p:spPr>
          <a:xfrm>
            <a:off x="533934" y="292967"/>
            <a:ext cx="7850307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27" name="Google Shape;127;p26" descr="Groupe d’hommes avec un remplissage uni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4660" y="1417363"/>
            <a:ext cx="484748" cy="484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6" descr="Calendrier mensuel avec un remplissage uni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29626" y="1407606"/>
            <a:ext cx="484748" cy="4847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26"/>
          <p:cNvCxnSpPr/>
          <p:nvPr/>
        </p:nvCxnSpPr>
        <p:spPr>
          <a:xfrm>
            <a:off x="2226966" y="2039238"/>
            <a:ext cx="469006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0" name="Google Shape;130;p26" descr="Marketing avec un remplissage uni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80525" y="1437860"/>
            <a:ext cx="443753" cy="44375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6"/>
          <p:cNvSpPr/>
          <p:nvPr/>
        </p:nvSpPr>
        <p:spPr>
          <a:xfrm>
            <a:off x="2181378" y="2013633"/>
            <a:ext cx="59036" cy="5903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6"/>
          <p:cNvSpPr/>
          <p:nvPr/>
        </p:nvSpPr>
        <p:spPr>
          <a:xfrm>
            <a:off x="4549206" y="2014161"/>
            <a:ext cx="59036" cy="5903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6"/>
          <p:cNvSpPr/>
          <p:nvPr/>
        </p:nvSpPr>
        <p:spPr>
          <a:xfrm>
            <a:off x="6903587" y="2013633"/>
            <a:ext cx="59036" cy="5903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6"/>
          <p:cNvSpPr txBox="1">
            <a:spLocks noGrp="1"/>
          </p:cNvSpPr>
          <p:nvPr>
            <p:ph type="body" idx="1"/>
          </p:nvPr>
        </p:nvSpPr>
        <p:spPr>
          <a:xfrm>
            <a:off x="1132785" y="2234754"/>
            <a:ext cx="2156222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2"/>
          </p:nvPr>
        </p:nvSpPr>
        <p:spPr>
          <a:xfrm>
            <a:off x="3694212" y="2238249"/>
            <a:ext cx="1755578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body" idx="3"/>
          </p:nvPr>
        </p:nvSpPr>
        <p:spPr>
          <a:xfrm>
            <a:off x="6039244" y="2238249"/>
            <a:ext cx="1755578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oitié Fond violet avec titre">
  <p:cSld name="Moitié Fond violet avec titre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/>
          <p:nvPr/>
        </p:nvSpPr>
        <p:spPr>
          <a:xfrm>
            <a:off x="81300" y="1510904"/>
            <a:ext cx="8981400" cy="3539746"/>
          </a:xfrm>
          <a:prstGeom prst="rect">
            <a:avLst/>
          </a:prstGeom>
          <a:solidFill>
            <a:srgbClr val="4314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7"/>
          <p:cNvSpPr/>
          <p:nvPr/>
        </p:nvSpPr>
        <p:spPr>
          <a:xfrm>
            <a:off x="297359" y="1725216"/>
            <a:ext cx="8549282" cy="3123649"/>
          </a:xfrm>
          <a:prstGeom prst="rect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7"/>
          <p:cNvSpPr/>
          <p:nvPr/>
        </p:nvSpPr>
        <p:spPr>
          <a:xfrm>
            <a:off x="3694212" y="4607718"/>
            <a:ext cx="1755577" cy="421500"/>
          </a:xfrm>
          <a:prstGeom prst="rect">
            <a:avLst/>
          </a:prstGeom>
          <a:solidFill>
            <a:srgbClr val="43147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43350" y="4709516"/>
            <a:ext cx="493956" cy="251997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7"/>
          <p:cNvSpPr/>
          <p:nvPr/>
        </p:nvSpPr>
        <p:spPr>
          <a:xfrm>
            <a:off x="4494222" y="4757737"/>
            <a:ext cx="155556" cy="155556"/>
          </a:xfrm>
          <a:prstGeom prst="mathMultiply">
            <a:avLst>
              <a:gd name="adj1" fmla="val 792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7"/>
          <p:cNvSpPr txBox="1">
            <a:spLocks noGrp="1"/>
          </p:cNvSpPr>
          <p:nvPr>
            <p:ph type="title"/>
          </p:nvPr>
        </p:nvSpPr>
        <p:spPr>
          <a:xfrm>
            <a:off x="533400" y="792956"/>
            <a:ext cx="7620000" cy="48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23F6"/>
              </a:buClr>
              <a:buSzPts val="2000"/>
              <a:buFont typeface="Arial"/>
              <a:buNone/>
              <a:defRPr sz="2600" b="1" i="0" u="none" strike="noStrike" cap="none">
                <a:solidFill>
                  <a:srgbClr val="540C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re / slide de fin | Data Office">
  <p:cSld name="Titre / slide de fin | Data Office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/>
          <p:nvPr/>
        </p:nvSpPr>
        <p:spPr>
          <a:xfrm>
            <a:off x="81300" y="92850"/>
            <a:ext cx="8981400" cy="4957800"/>
          </a:xfrm>
          <a:prstGeom prst="rect">
            <a:avLst/>
          </a:prstGeom>
          <a:solidFill>
            <a:srgbClr val="4314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/>
          <p:nvPr/>
        </p:nvSpPr>
        <p:spPr>
          <a:xfrm>
            <a:off x="297359" y="294636"/>
            <a:ext cx="8549282" cy="4554229"/>
          </a:xfrm>
          <a:prstGeom prst="rect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8"/>
          <p:cNvSpPr/>
          <p:nvPr/>
        </p:nvSpPr>
        <p:spPr>
          <a:xfrm>
            <a:off x="3694212" y="4607718"/>
            <a:ext cx="1755577" cy="421500"/>
          </a:xfrm>
          <a:prstGeom prst="rect">
            <a:avLst/>
          </a:prstGeom>
          <a:solidFill>
            <a:srgbClr val="43147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9304" y="4607718"/>
            <a:ext cx="1445391" cy="37995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>
            <a:spLocks noGrp="1"/>
          </p:cNvSpPr>
          <p:nvPr>
            <p:ph type="body" idx="1"/>
          </p:nvPr>
        </p:nvSpPr>
        <p:spPr>
          <a:xfrm>
            <a:off x="297656" y="1775222"/>
            <a:ext cx="8548688" cy="1593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 type="title">
  <p:cSld name="TITLE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4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17">
            <a:alphaModFix/>
          </a:blip>
          <a:srcRect l="50000" t="24101" r="4000" b="24101"/>
          <a:stretch/>
        </p:blipFill>
        <p:spPr>
          <a:xfrm>
            <a:off x="8686800" y="4887568"/>
            <a:ext cx="381000" cy="198783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</p:sldLayoutIdLst>
  <p:transition spd="slow">
    <p:push dir="r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2F2F2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/>
          <p:nvPr/>
        </p:nvSpPr>
        <p:spPr>
          <a:xfrm>
            <a:off x="595312" y="2007769"/>
            <a:ext cx="7953375" cy="971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 i="0" u="none" strike="noStrike" cap="none" dirty="0">
                <a:solidFill>
                  <a:srgbClr val="000000"/>
                </a:solidFill>
                <a:highlight>
                  <a:srgbClr val="FFD4C0"/>
                </a:highlight>
                <a:latin typeface="Roboto Mono"/>
                <a:ea typeface="Roboto Mono"/>
                <a:cs typeface="Roboto Mono"/>
                <a:sym typeface="Roboto Mono"/>
              </a:rPr>
              <a:t>FOOD WEBSITE ANALYSIS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Roboto Mono"/>
                <a:ea typeface="Roboto Mono"/>
                <a:cs typeface="Roboto Mono"/>
                <a:sym typeface="Roboto Mono"/>
              </a:rPr>
              <a:t>Audience analysis </a:t>
            </a:r>
            <a:r>
              <a:rPr lang="en" sz="15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x </a:t>
            </a:r>
            <a:r>
              <a:rPr lang="fr-FR" sz="15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audience </a:t>
            </a:r>
            <a:r>
              <a:rPr lang="fr-FR" sz="1500" i="0" u="none" strike="noStrike" cap="none" dirty="0" err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prediction</a:t>
            </a:r>
            <a:r>
              <a:rPr lang="fr-FR" sz="15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-FR" sz="1500" i="0" u="none" strike="noStrike" cap="none" dirty="0" err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thanks</a:t>
            </a:r>
            <a:r>
              <a:rPr lang="fr-FR" sz="15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to </a:t>
            </a:r>
            <a:r>
              <a:rPr lang="fr-FR" sz="1500" i="0" u="none" strike="noStrike" cap="none" dirty="0" err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meteo</a:t>
            </a:r>
            <a:r>
              <a:rPr lang="fr-FR" sz="15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datas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/>
          <p:nvPr/>
        </p:nvSpPr>
        <p:spPr>
          <a:xfrm>
            <a:off x="125964" y="904546"/>
            <a:ext cx="7552944" cy="40782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4"/>
          <p:cNvSpPr/>
          <p:nvPr/>
        </p:nvSpPr>
        <p:spPr>
          <a:xfrm>
            <a:off x="7891976" y="0"/>
            <a:ext cx="1252024" cy="5143500"/>
          </a:xfrm>
          <a:prstGeom prst="rect">
            <a:avLst/>
          </a:prstGeom>
          <a:solidFill>
            <a:srgbClr val="FF72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4"/>
          <p:cNvSpPr txBox="1"/>
          <p:nvPr/>
        </p:nvSpPr>
        <p:spPr>
          <a:xfrm>
            <a:off x="7891976" y="2352460"/>
            <a:ext cx="1252024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 algn="ctr"/>
            <a:r>
              <a:rPr lang="fr-FR" sz="1200" b="1" dirty="0" err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Pageviews</a:t>
            </a:r>
            <a:r>
              <a:rPr lang="fr-FR" sz="1200" b="1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-FR" sz="1200" b="1" dirty="0" err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repartition</a:t>
            </a:r>
            <a:endParaRPr lang="fr-FR"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" name="Google Shape;251;p38">
            <a:extLst>
              <a:ext uri="{FF2B5EF4-FFF2-40B4-BE49-F238E27FC236}">
                <a16:creationId xmlns:a16="http://schemas.microsoft.com/office/drawing/2014/main" id="{FAA03CEC-F2D3-0349-9829-3EA5975E4F48}"/>
              </a:ext>
            </a:extLst>
          </p:cNvPr>
          <p:cNvSpPr/>
          <p:nvPr/>
        </p:nvSpPr>
        <p:spPr>
          <a:xfrm>
            <a:off x="200024" y="189547"/>
            <a:ext cx="7520930" cy="53296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highlight>
                  <a:srgbClr val="FFD4C0"/>
                </a:highlight>
                <a:latin typeface="Roboto Mono"/>
                <a:ea typeface="Roboto Mono"/>
                <a:cs typeface="Roboto Mono"/>
                <a:sym typeface="Roboto Mono"/>
              </a:rPr>
              <a:t>Pageviews repartition is similar to </a:t>
            </a:r>
            <a:r>
              <a:rPr lang="fr-FR" dirty="0">
                <a:solidFill>
                  <a:schemeClr val="dk1"/>
                </a:solidFill>
                <a:highlight>
                  <a:srgbClr val="FFD4C0"/>
                </a:highlight>
                <a:latin typeface="Roboto Mono"/>
                <a:ea typeface="Roboto Mono"/>
                <a:cs typeface="Roboto Mono"/>
                <a:sym typeface="Roboto Mono"/>
              </a:rPr>
              <a:t>F</a:t>
            </a:r>
            <a:r>
              <a:rPr lang="en" dirty="0" err="1">
                <a:solidFill>
                  <a:schemeClr val="dk1"/>
                </a:solidFill>
                <a:highlight>
                  <a:srgbClr val="FFD4C0"/>
                </a:highlight>
                <a:latin typeface="Roboto Mono"/>
                <a:ea typeface="Roboto Mono"/>
                <a:cs typeface="Roboto Mono"/>
                <a:sym typeface="Roboto Mono"/>
              </a:rPr>
              <a:t>rench</a:t>
            </a:r>
            <a:r>
              <a:rPr lang="en" dirty="0">
                <a:solidFill>
                  <a:schemeClr val="dk1"/>
                </a:solidFill>
                <a:highlight>
                  <a:srgbClr val="FFD4C0"/>
                </a:highlight>
                <a:latin typeface="Roboto Mono"/>
                <a:ea typeface="Roboto Mono"/>
                <a:cs typeface="Roboto Mono"/>
                <a:sym typeface="Roboto Mono"/>
              </a:rPr>
              <a:t> population repartition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F6603A0-5C81-0441-B9B2-932C981E7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07" y="1696137"/>
            <a:ext cx="7189809" cy="281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20121"/>
      </p:ext>
    </p:extLst>
  </p:cSld>
  <p:clrMapOvr>
    <a:masterClrMapping/>
  </p:clrMapOvr>
  <p:transition spd="slow">
    <p:push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/>
          <p:nvPr/>
        </p:nvSpPr>
        <p:spPr>
          <a:xfrm>
            <a:off x="125964" y="904546"/>
            <a:ext cx="7552944" cy="40782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4"/>
          <p:cNvSpPr/>
          <p:nvPr/>
        </p:nvSpPr>
        <p:spPr>
          <a:xfrm>
            <a:off x="7891976" y="0"/>
            <a:ext cx="1252024" cy="5143500"/>
          </a:xfrm>
          <a:prstGeom prst="rect">
            <a:avLst/>
          </a:prstGeom>
          <a:solidFill>
            <a:srgbClr val="FF72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4"/>
          <p:cNvSpPr txBox="1"/>
          <p:nvPr/>
        </p:nvSpPr>
        <p:spPr>
          <a:xfrm>
            <a:off x="7891976" y="2352460"/>
            <a:ext cx="1252024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 algn="ctr"/>
            <a:r>
              <a:rPr lang="fr-FR" sz="1200" b="1" dirty="0" err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Pageviews</a:t>
            </a:r>
            <a:r>
              <a:rPr lang="fr-FR" sz="1200" b="1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-FR" sz="1200" b="1" dirty="0" err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evolution</a:t>
            </a:r>
            <a:r>
              <a:rPr lang="fr-FR" sz="1200" b="1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-FR" sz="1200" b="1" dirty="0" err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across</a:t>
            </a:r>
            <a:r>
              <a:rPr lang="fr-FR" sz="1200" b="1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2021</a:t>
            </a:r>
            <a:endParaRPr lang="fr-FR"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69C2687-9870-6546-B46A-9ACB26D94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23" y="1021884"/>
            <a:ext cx="6540226" cy="3864387"/>
          </a:xfrm>
          <a:prstGeom prst="rect">
            <a:avLst/>
          </a:prstGeom>
        </p:spPr>
      </p:pic>
      <p:pic>
        <p:nvPicPr>
          <p:cNvPr id="11" name="Image 10" descr="Une image contenant table&#10;&#10;Description générée automatiquement">
            <a:extLst>
              <a:ext uri="{FF2B5EF4-FFF2-40B4-BE49-F238E27FC236}">
                <a16:creationId xmlns:a16="http://schemas.microsoft.com/office/drawing/2014/main" id="{E41BA0EC-651E-7949-8AE1-7BB815139E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22" t="5687" r="5982" b="9626"/>
          <a:stretch/>
        </p:blipFill>
        <p:spPr>
          <a:xfrm>
            <a:off x="125964" y="3679681"/>
            <a:ext cx="888881" cy="1118546"/>
          </a:xfrm>
          <a:prstGeom prst="rect">
            <a:avLst/>
          </a:prstGeom>
        </p:spPr>
      </p:pic>
      <p:sp>
        <p:nvSpPr>
          <p:cNvPr id="31" name="Google Shape;251;p38">
            <a:extLst>
              <a:ext uri="{FF2B5EF4-FFF2-40B4-BE49-F238E27FC236}">
                <a16:creationId xmlns:a16="http://schemas.microsoft.com/office/drawing/2014/main" id="{FAA03CEC-F2D3-0349-9829-3EA5975E4F48}"/>
              </a:ext>
            </a:extLst>
          </p:cNvPr>
          <p:cNvSpPr/>
          <p:nvPr/>
        </p:nvSpPr>
        <p:spPr>
          <a:xfrm>
            <a:off x="200024" y="189547"/>
            <a:ext cx="7520930" cy="53296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highlight>
                  <a:srgbClr val="FFD4C0"/>
                </a:highlight>
                <a:latin typeface="Roboto Mono"/>
                <a:ea typeface="Roboto Mono"/>
                <a:cs typeface="Roboto Mono"/>
                <a:sym typeface="Roboto Mono"/>
              </a:rPr>
              <a:t>There is no difference between the regions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602569682"/>
      </p:ext>
    </p:extLst>
  </p:cSld>
  <p:clrMapOvr>
    <a:masterClrMapping/>
  </p:clrMapOvr>
  <p:transition spd="slow">
    <p:push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/>
          <p:nvPr/>
        </p:nvSpPr>
        <p:spPr>
          <a:xfrm>
            <a:off x="125964" y="904546"/>
            <a:ext cx="7552944" cy="40782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4"/>
          <p:cNvSpPr/>
          <p:nvPr/>
        </p:nvSpPr>
        <p:spPr>
          <a:xfrm>
            <a:off x="7891976" y="0"/>
            <a:ext cx="1252024" cy="5143500"/>
          </a:xfrm>
          <a:prstGeom prst="rect">
            <a:avLst/>
          </a:prstGeom>
          <a:solidFill>
            <a:srgbClr val="FF72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4"/>
          <p:cNvSpPr txBox="1"/>
          <p:nvPr/>
        </p:nvSpPr>
        <p:spPr>
          <a:xfrm>
            <a:off x="7891976" y="2352460"/>
            <a:ext cx="1252024" cy="807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 algn="ctr"/>
            <a:r>
              <a:rPr lang="fr-FR" sz="1200" b="1" dirty="0" err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Recipe</a:t>
            </a:r>
            <a:r>
              <a:rPr lang="fr-FR" sz="1200" b="1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formats </a:t>
            </a:r>
            <a:r>
              <a:rPr lang="fr-FR" sz="1200" b="1" dirty="0" err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accross</a:t>
            </a:r>
            <a:r>
              <a:rPr lang="fr-FR" sz="1200" b="1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-FR" sz="1200" b="1" dirty="0" err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regions</a:t>
            </a:r>
            <a:endParaRPr lang="fr-FR"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" name="Google Shape;251;p38">
            <a:extLst>
              <a:ext uri="{FF2B5EF4-FFF2-40B4-BE49-F238E27FC236}">
                <a16:creationId xmlns:a16="http://schemas.microsoft.com/office/drawing/2014/main" id="{FAA03CEC-F2D3-0349-9829-3EA5975E4F48}"/>
              </a:ext>
            </a:extLst>
          </p:cNvPr>
          <p:cNvSpPr/>
          <p:nvPr/>
        </p:nvSpPr>
        <p:spPr>
          <a:xfrm>
            <a:off x="200024" y="189547"/>
            <a:ext cx="7520930" cy="53296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highlight>
                  <a:srgbClr val="FFD4C0"/>
                </a:highlight>
                <a:latin typeface="Roboto Mono"/>
                <a:ea typeface="Roboto Mono"/>
                <a:cs typeface="Roboto Mono"/>
                <a:sym typeface="Roboto Mono"/>
              </a:rPr>
              <a:t>Corsica is the region the most engaged on recipes containing videos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D16BC53-519E-3D4E-B99C-09E11965B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021" y="978568"/>
            <a:ext cx="4555341" cy="182516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1FEE65B-57CE-6747-81BC-2526B315E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24" y="2863514"/>
            <a:ext cx="4764054" cy="191507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6DE5E4-AD47-FD4A-BA0A-621DC5AA27AB}"/>
              </a:ext>
            </a:extLst>
          </p:cNvPr>
          <p:cNvSpPr txBox="1"/>
          <p:nvPr/>
        </p:nvSpPr>
        <p:spPr>
          <a:xfrm>
            <a:off x="1876421" y="1757072"/>
            <a:ext cx="10730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050" b="1" dirty="0">
                <a:solidFill>
                  <a:schemeClr val="bg1"/>
                </a:solidFill>
                <a:highlight>
                  <a:srgbClr val="C0C0C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Recipes with video</a:t>
            </a:r>
            <a:endParaRPr lang="fr-FR" sz="1050" b="1" dirty="0">
              <a:solidFill>
                <a:schemeClr val="bg1"/>
              </a:solidFill>
              <a:highlight>
                <a:srgbClr val="C0C0C0"/>
              </a:highlight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8D34E39-2748-AD4E-91EB-F0F755BA860A}"/>
              </a:ext>
            </a:extLst>
          </p:cNvPr>
          <p:cNvSpPr txBox="1"/>
          <p:nvPr/>
        </p:nvSpPr>
        <p:spPr>
          <a:xfrm>
            <a:off x="5135100" y="3613304"/>
            <a:ext cx="10730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050" b="1" dirty="0">
                <a:solidFill>
                  <a:schemeClr val="bg1"/>
                </a:solidFill>
                <a:highlight>
                  <a:srgbClr val="C0C0C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Recipes with picture</a:t>
            </a:r>
            <a:endParaRPr lang="fr-FR" sz="1050" dirty="0">
              <a:solidFill>
                <a:schemeClr val="bg1"/>
              </a:solidFill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9301241"/>
      </p:ext>
    </p:extLst>
  </p:cSld>
  <p:clrMapOvr>
    <a:masterClrMapping/>
  </p:clrMapOvr>
  <p:transition spd="slow">
    <p:push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/>
          <p:nvPr/>
        </p:nvSpPr>
        <p:spPr>
          <a:xfrm>
            <a:off x="125964" y="904546"/>
            <a:ext cx="7552944" cy="40782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4"/>
          <p:cNvSpPr/>
          <p:nvPr/>
        </p:nvSpPr>
        <p:spPr>
          <a:xfrm>
            <a:off x="7891976" y="0"/>
            <a:ext cx="1252024" cy="5143500"/>
          </a:xfrm>
          <a:prstGeom prst="rect">
            <a:avLst/>
          </a:prstGeom>
          <a:solidFill>
            <a:srgbClr val="FF72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4"/>
          <p:cNvSpPr txBox="1"/>
          <p:nvPr/>
        </p:nvSpPr>
        <p:spPr>
          <a:xfrm>
            <a:off x="7891976" y="2352460"/>
            <a:ext cx="1252024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 algn="ctr"/>
            <a:r>
              <a:rPr lang="fr-FR" sz="1200" b="1" dirty="0" err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Device</a:t>
            </a:r>
            <a:r>
              <a:rPr lang="fr-FR" sz="1200" b="1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-FR" sz="1200" b="1" dirty="0" err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repartition</a:t>
            </a:r>
            <a:endParaRPr lang="fr-FR"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" name="Google Shape;251;p38">
            <a:extLst>
              <a:ext uri="{FF2B5EF4-FFF2-40B4-BE49-F238E27FC236}">
                <a16:creationId xmlns:a16="http://schemas.microsoft.com/office/drawing/2014/main" id="{2DF181D1-63D8-9448-9403-793658DB53A6}"/>
              </a:ext>
            </a:extLst>
          </p:cNvPr>
          <p:cNvSpPr/>
          <p:nvPr/>
        </p:nvSpPr>
        <p:spPr>
          <a:xfrm>
            <a:off x="200024" y="189547"/>
            <a:ext cx="7520930" cy="53296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highlight>
                  <a:srgbClr val="FFD4C0"/>
                </a:highlight>
                <a:latin typeface="Roboto Mono"/>
                <a:ea typeface="Roboto Mono"/>
                <a:cs typeface="Roboto Mono"/>
                <a:sym typeface="Roboto Mono"/>
              </a:rPr>
              <a:t>IDF and the north regions are more using their mobile than others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AA67F8C-A768-2F46-B72E-D61383DDD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604" y="1926372"/>
            <a:ext cx="1785036" cy="161298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0C56DEC-3DFA-034E-92C9-BC83E0403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959" y="964723"/>
            <a:ext cx="1260000" cy="99380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BB18896-C647-8C40-BA2B-A4BA2153A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5337" y="964723"/>
            <a:ext cx="1260000" cy="101511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9E33385-D0F1-2B40-8DFA-36B4D352EA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6581" y="964724"/>
            <a:ext cx="1260000" cy="99380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5F6B31E-B575-8844-8D33-C3FE6327A7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996" y="964726"/>
            <a:ext cx="1260000" cy="9938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424BE18-8484-1144-9C3F-84F764F47C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5337" y="2196314"/>
            <a:ext cx="1260000" cy="98594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C553609-6656-CC40-A311-4EC2842B65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90959" y="2196316"/>
            <a:ext cx="1260000" cy="985946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5292A6CF-5A79-DA4A-B5F4-EFFE1CFA3C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06581" y="2196316"/>
            <a:ext cx="1260000" cy="100276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28A7C984-DCFF-3C45-B4A0-8487A152F8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7199" y="2196316"/>
            <a:ext cx="1260000" cy="1002763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876B3CBC-1A0F-B444-B300-199B79514B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75337" y="3512255"/>
            <a:ext cx="1260000" cy="1052376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F3E985D1-5770-0D45-939E-34710E1DE6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90959" y="3492390"/>
            <a:ext cx="1260000" cy="1052376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F64B2184-1F84-5340-B43C-B6E203FE62F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38142" y="3490202"/>
            <a:ext cx="1260000" cy="1054564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6E0F2A68-0458-D44C-ACF1-A7655BB7C59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7199" y="3475218"/>
            <a:ext cx="1260000" cy="105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787524"/>
      </p:ext>
    </p:extLst>
  </p:cSld>
  <p:clrMapOvr>
    <a:masterClrMapping/>
  </p:clrMapOvr>
  <p:transition spd="slow">
    <p:push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/>
          <p:nvPr/>
        </p:nvSpPr>
        <p:spPr>
          <a:xfrm>
            <a:off x="125964" y="904546"/>
            <a:ext cx="7552944" cy="40782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4"/>
          <p:cNvSpPr/>
          <p:nvPr/>
        </p:nvSpPr>
        <p:spPr>
          <a:xfrm>
            <a:off x="7891976" y="0"/>
            <a:ext cx="1252024" cy="5143500"/>
          </a:xfrm>
          <a:prstGeom prst="rect">
            <a:avLst/>
          </a:prstGeom>
          <a:solidFill>
            <a:srgbClr val="FF72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4"/>
          <p:cNvSpPr txBox="1"/>
          <p:nvPr/>
        </p:nvSpPr>
        <p:spPr>
          <a:xfrm>
            <a:off x="7891976" y="2352460"/>
            <a:ext cx="1252024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 algn="ctr"/>
            <a:r>
              <a:rPr lang="fr-FR" sz="1200" b="1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Ratings </a:t>
            </a:r>
            <a:r>
              <a:rPr lang="fr-FR" sz="1200" b="1" dirty="0" err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accross</a:t>
            </a:r>
            <a:r>
              <a:rPr lang="fr-FR" sz="1200" b="1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-FR" sz="1200" b="1" dirty="0" err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recipe</a:t>
            </a:r>
            <a:r>
              <a:rPr lang="fr-FR" sz="1200" b="1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type</a:t>
            </a:r>
            <a:endParaRPr lang="fr-FR"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" name="Google Shape;251;p38">
            <a:extLst>
              <a:ext uri="{FF2B5EF4-FFF2-40B4-BE49-F238E27FC236}">
                <a16:creationId xmlns:a16="http://schemas.microsoft.com/office/drawing/2014/main" id="{FAA03CEC-F2D3-0349-9829-3EA5975E4F48}"/>
              </a:ext>
            </a:extLst>
          </p:cNvPr>
          <p:cNvSpPr/>
          <p:nvPr/>
        </p:nvSpPr>
        <p:spPr>
          <a:xfrm>
            <a:off x="200024" y="189547"/>
            <a:ext cx="7520930" cy="53296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highlight>
                  <a:srgbClr val="FFD4C0"/>
                </a:highlight>
                <a:latin typeface="Roboto Mono"/>
                <a:ea typeface="Roboto Mono"/>
                <a:cs typeface="Roboto Mono"/>
                <a:sym typeface="Roboto Mono"/>
              </a:rPr>
              <a:t>Most of the recipes have very high ratings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C267521-DE8E-9245-AC1A-93CFAEE70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4" y="1407855"/>
            <a:ext cx="7369700" cy="307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292927"/>
      </p:ext>
    </p:extLst>
  </p:cSld>
  <p:clrMapOvr>
    <a:masterClrMapping/>
  </p:clrMapOvr>
  <p:transition spd="slow">
    <p:push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/>
          <p:nvPr/>
        </p:nvSpPr>
        <p:spPr>
          <a:xfrm>
            <a:off x="125964" y="904546"/>
            <a:ext cx="7552944" cy="40782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4"/>
          <p:cNvSpPr/>
          <p:nvPr/>
        </p:nvSpPr>
        <p:spPr>
          <a:xfrm>
            <a:off x="7891976" y="0"/>
            <a:ext cx="1252024" cy="5143500"/>
          </a:xfrm>
          <a:prstGeom prst="rect">
            <a:avLst/>
          </a:prstGeom>
          <a:solidFill>
            <a:srgbClr val="FF72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4"/>
          <p:cNvSpPr txBox="1"/>
          <p:nvPr/>
        </p:nvSpPr>
        <p:spPr>
          <a:xfrm>
            <a:off x="7891976" y="2352460"/>
            <a:ext cx="1252024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 algn="ctr"/>
            <a:r>
              <a:rPr lang="fr-FR" sz="1200" b="1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Ratings </a:t>
            </a:r>
            <a:r>
              <a:rPr lang="fr-FR" sz="1200" b="1" dirty="0" err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accross</a:t>
            </a:r>
            <a:r>
              <a:rPr lang="fr-FR" sz="1200" b="1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-FR" sz="1200" b="1" dirty="0" err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recipe</a:t>
            </a:r>
            <a:r>
              <a:rPr lang="fr-FR" sz="1200" b="1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types</a:t>
            </a:r>
            <a:endParaRPr lang="fr-FR"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" name="Google Shape;251;p38">
            <a:extLst>
              <a:ext uri="{FF2B5EF4-FFF2-40B4-BE49-F238E27FC236}">
                <a16:creationId xmlns:a16="http://schemas.microsoft.com/office/drawing/2014/main" id="{FAA03CEC-F2D3-0349-9829-3EA5975E4F48}"/>
              </a:ext>
            </a:extLst>
          </p:cNvPr>
          <p:cNvSpPr/>
          <p:nvPr/>
        </p:nvSpPr>
        <p:spPr>
          <a:xfrm>
            <a:off x="200024" y="189547"/>
            <a:ext cx="7520930" cy="53296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1"/>
                </a:solidFill>
                <a:highlight>
                  <a:srgbClr val="FFD4C0"/>
                </a:highlight>
                <a:latin typeface="Roboto Mono"/>
                <a:ea typeface="Roboto Mono"/>
                <a:cs typeface="Roboto Mono"/>
                <a:sym typeface="Roboto Mono"/>
              </a:rPr>
              <a:t>Accompagnement</a:t>
            </a:r>
            <a:r>
              <a:rPr lang="en" dirty="0">
                <a:solidFill>
                  <a:schemeClr val="dk1"/>
                </a:solidFill>
                <a:highlight>
                  <a:srgbClr val="FFD4C0"/>
                </a:highlight>
                <a:latin typeface="Roboto Mono"/>
                <a:ea typeface="Roboto Mono"/>
                <a:cs typeface="Roboto Mono"/>
                <a:sym typeface="Roboto Mono"/>
              </a:rPr>
              <a:t> &amp; Plat principal have the highest ratings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6B518A8-5EC6-0A4F-8DC4-1C41FCBAD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42" y="1310326"/>
            <a:ext cx="7038788" cy="284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24065"/>
      </p:ext>
    </p:extLst>
  </p:cSld>
  <p:clrMapOvr>
    <a:masterClrMapping/>
  </p:clrMapOvr>
  <p:transition spd="slow">
    <p:push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/>
          <p:nvPr/>
        </p:nvSpPr>
        <p:spPr>
          <a:xfrm>
            <a:off x="125964" y="904546"/>
            <a:ext cx="7552944" cy="40782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4"/>
          <p:cNvSpPr/>
          <p:nvPr/>
        </p:nvSpPr>
        <p:spPr>
          <a:xfrm>
            <a:off x="7891976" y="0"/>
            <a:ext cx="1252024" cy="5143500"/>
          </a:xfrm>
          <a:prstGeom prst="rect">
            <a:avLst/>
          </a:prstGeom>
          <a:solidFill>
            <a:srgbClr val="FF72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4"/>
          <p:cNvSpPr txBox="1"/>
          <p:nvPr/>
        </p:nvSpPr>
        <p:spPr>
          <a:xfrm>
            <a:off x="7891976" y="2352460"/>
            <a:ext cx="1252024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 algn="ctr"/>
            <a:r>
              <a:rPr lang="fr-FR" sz="1200" b="1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Ratings </a:t>
            </a:r>
            <a:r>
              <a:rPr lang="fr-FR" sz="1200" b="1" dirty="0" err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accross</a:t>
            </a:r>
            <a:r>
              <a:rPr lang="fr-FR" sz="1200" b="1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-FR" sz="1200" b="1" dirty="0" err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regions</a:t>
            </a:r>
            <a:endParaRPr lang="fr-FR"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" name="Google Shape;251;p38">
            <a:extLst>
              <a:ext uri="{FF2B5EF4-FFF2-40B4-BE49-F238E27FC236}">
                <a16:creationId xmlns:a16="http://schemas.microsoft.com/office/drawing/2014/main" id="{FAA03CEC-F2D3-0349-9829-3EA5975E4F48}"/>
              </a:ext>
            </a:extLst>
          </p:cNvPr>
          <p:cNvSpPr/>
          <p:nvPr/>
        </p:nvSpPr>
        <p:spPr>
          <a:xfrm>
            <a:off x="200024" y="189547"/>
            <a:ext cx="7520930" cy="53296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highlight>
                  <a:srgbClr val="FFD4C0"/>
                </a:highlight>
                <a:latin typeface="Roboto Mono"/>
                <a:ea typeface="Roboto Mono"/>
                <a:cs typeface="Roboto Mono"/>
                <a:sym typeface="Roboto Mono"/>
              </a:rPr>
              <a:t>There is no difference in ratings according to regions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2EC0906-DEB6-AD4B-BB68-FA135639E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27" y="1528887"/>
            <a:ext cx="7139464" cy="289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04880"/>
      </p:ext>
    </p:extLst>
  </p:cSld>
  <p:clrMapOvr>
    <a:masterClrMapping/>
  </p:clrMapOvr>
  <p:transition spd="slow">
    <p:push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/>
          <p:nvPr/>
        </p:nvSpPr>
        <p:spPr>
          <a:xfrm>
            <a:off x="125964" y="904546"/>
            <a:ext cx="7552944" cy="40782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4"/>
          <p:cNvSpPr/>
          <p:nvPr/>
        </p:nvSpPr>
        <p:spPr>
          <a:xfrm>
            <a:off x="7891976" y="0"/>
            <a:ext cx="1252024" cy="5143500"/>
          </a:xfrm>
          <a:prstGeom prst="rect">
            <a:avLst/>
          </a:prstGeom>
          <a:solidFill>
            <a:srgbClr val="FF72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4"/>
          <p:cNvSpPr txBox="1"/>
          <p:nvPr/>
        </p:nvSpPr>
        <p:spPr>
          <a:xfrm>
            <a:off x="7891976" y="2352460"/>
            <a:ext cx="1252024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 algn="ctr"/>
            <a:r>
              <a:rPr lang="fr-FR" sz="1200" b="1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Audience vs </a:t>
            </a:r>
            <a:r>
              <a:rPr lang="fr-FR" sz="1200" b="1" dirty="0" err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Temperature</a:t>
            </a:r>
            <a:endParaRPr lang="fr-FR"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" name="Google Shape;251;p38">
            <a:extLst>
              <a:ext uri="{FF2B5EF4-FFF2-40B4-BE49-F238E27FC236}">
                <a16:creationId xmlns:a16="http://schemas.microsoft.com/office/drawing/2014/main" id="{2DF181D1-63D8-9448-9403-793658DB53A6}"/>
              </a:ext>
            </a:extLst>
          </p:cNvPr>
          <p:cNvSpPr/>
          <p:nvPr/>
        </p:nvSpPr>
        <p:spPr>
          <a:xfrm>
            <a:off x="200024" y="189547"/>
            <a:ext cx="7520930" cy="53296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highlight>
                  <a:srgbClr val="FFD4C0"/>
                </a:highlight>
                <a:latin typeface="Roboto Mono"/>
                <a:ea typeface="Roboto Mono"/>
                <a:cs typeface="Roboto Mono"/>
                <a:sym typeface="Roboto Mono"/>
              </a:rPr>
              <a:t>More the temperature is high, more the audience is low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F90B086-5D83-4E4C-92F8-525823564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75" y="1424831"/>
            <a:ext cx="7313384" cy="241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19554"/>
      </p:ext>
    </p:extLst>
  </p:cSld>
  <p:clrMapOvr>
    <a:masterClrMapping/>
  </p:clrMapOvr>
  <p:transition spd="slow">
    <p:push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/>
          <p:nvPr/>
        </p:nvSpPr>
        <p:spPr>
          <a:xfrm>
            <a:off x="125964" y="904546"/>
            <a:ext cx="7552944" cy="40782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4"/>
          <p:cNvSpPr/>
          <p:nvPr/>
        </p:nvSpPr>
        <p:spPr>
          <a:xfrm>
            <a:off x="7891976" y="0"/>
            <a:ext cx="1252024" cy="5143500"/>
          </a:xfrm>
          <a:prstGeom prst="rect">
            <a:avLst/>
          </a:prstGeom>
          <a:solidFill>
            <a:srgbClr val="FF72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4"/>
          <p:cNvSpPr txBox="1"/>
          <p:nvPr/>
        </p:nvSpPr>
        <p:spPr>
          <a:xfrm>
            <a:off x="7891976" y="2352460"/>
            <a:ext cx="1252024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 algn="ctr"/>
            <a:r>
              <a:rPr lang="fr-FR" sz="1200" b="1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Audience vs </a:t>
            </a:r>
            <a:r>
              <a:rPr lang="fr-FR" sz="1200" b="1" dirty="0" err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Temperature</a:t>
            </a:r>
            <a:endParaRPr lang="fr-FR"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" name="Google Shape;251;p38">
            <a:extLst>
              <a:ext uri="{FF2B5EF4-FFF2-40B4-BE49-F238E27FC236}">
                <a16:creationId xmlns:a16="http://schemas.microsoft.com/office/drawing/2014/main" id="{2DF181D1-63D8-9448-9403-793658DB53A6}"/>
              </a:ext>
            </a:extLst>
          </p:cNvPr>
          <p:cNvSpPr/>
          <p:nvPr/>
        </p:nvSpPr>
        <p:spPr>
          <a:xfrm>
            <a:off x="200024" y="189547"/>
            <a:ext cx="7520930" cy="53296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highlight>
                  <a:srgbClr val="FFD4C0"/>
                </a:highlight>
                <a:latin typeface="Roboto Mono"/>
                <a:ea typeface="Roboto Mono"/>
                <a:cs typeface="Roboto Mono"/>
                <a:sym typeface="Roboto Mono"/>
              </a:rPr>
              <a:t>We have the same tendance for the pageviews than for the audience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AD03426-8898-DC47-B0B2-9802E8213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4" y="1543409"/>
            <a:ext cx="7415966" cy="232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05340"/>
      </p:ext>
    </p:extLst>
  </p:cSld>
  <p:clrMapOvr>
    <a:masterClrMapping/>
  </p:clrMapOvr>
  <p:transition spd="slow">
    <p:push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8"/>
          <p:cNvSpPr/>
          <p:nvPr/>
        </p:nvSpPr>
        <p:spPr>
          <a:xfrm>
            <a:off x="0" y="1471667"/>
            <a:ext cx="9144000" cy="2200165"/>
          </a:xfrm>
          <a:prstGeom prst="rect">
            <a:avLst/>
          </a:prstGeom>
          <a:solidFill>
            <a:srgbClr val="FF72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48"/>
          <p:cNvSpPr txBox="1"/>
          <p:nvPr/>
        </p:nvSpPr>
        <p:spPr>
          <a:xfrm>
            <a:off x="500184" y="2278523"/>
            <a:ext cx="69951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PREDICTIONS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rgbClr val="FF72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1"/>
          <p:cNvSpPr txBox="1"/>
          <p:nvPr/>
        </p:nvSpPr>
        <p:spPr>
          <a:xfrm>
            <a:off x="504909" y="175638"/>
            <a:ext cx="69951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i="0" u="none" strike="noStrike" cap="none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OBJECTIVES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" name="Google Shape;169;p31"/>
          <p:cNvSpPr txBox="1"/>
          <p:nvPr/>
        </p:nvSpPr>
        <p:spPr>
          <a:xfrm>
            <a:off x="653653" y="1559125"/>
            <a:ext cx="8197500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54000" marR="0" lvl="0" indent="-247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Mono"/>
              <a:buChar char="•"/>
            </a:pPr>
            <a:r>
              <a:rPr lang="fr-FR" sz="1500" dirty="0">
                <a:solidFill>
                  <a:schemeClr val="dk1"/>
                </a:solidFill>
                <a:highlight>
                  <a:srgbClr val="FFD4C0"/>
                </a:highlight>
                <a:latin typeface="Roboto Mono"/>
                <a:ea typeface="Roboto Mono"/>
                <a:cs typeface="Roboto Mono"/>
                <a:sym typeface="Roboto Mono"/>
              </a:rPr>
              <a:t>ANALYZE…</a:t>
            </a:r>
            <a:endParaRPr sz="1100" dirty="0">
              <a:highlight>
                <a:srgbClr val="FFD4C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838200" marR="0" lvl="0" indent="-279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•"/>
            </a:pPr>
            <a:r>
              <a:rPr lang="fr-FR" sz="1400" b="0" i="0" u="none" strike="noStrike" cap="none" dirty="0" err="1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Website</a:t>
            </a:r>
            <a:r>
              <a:rPr lang="fr-FR" sz="1400" b="0" i="0" u="none" strike="noStrike" cap="none" dirty="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audiences </a:t>
            </a:r>
            <a:r>
              <a:rPr lang="fr-FR" sz="1400" b="0" i="0" u="none" strike="noStrike" cap="none" dirty="0" err="1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evolution</a:t>
            </a:r>
            <a:endParaRPr sz="1400" b="0" i="0" u="none" strike="noStrike" cap="none" dirty="0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838200" marR="0" lvl="0" indent="-279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•"/>
            </a:pPr>
            <a:r>
              <a:rPr lang="fr-FR" sz="1400" b="0" i="0" u="none" strike="noStrike" cap="none" dirty="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Geographic impact on the audience</a:t>
            </a:r>
          </a:p>
          <a:p>
            <a:pPr marL="838200" marR="0" lvl="0" indent="-279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•"/>
            </a:pPr>
            <a:r>
              <a:rPr lang="fr-FR" dirty="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Audience engagement </a:t>
            </a:r>
            <a:r>
              <a:rPr lang="fr-FR" dirty="0" err="1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evolution</a:t>
            </a:r>
            <a:r>
              <a:rPr lang="fr-FR" dirty="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fr-FR" dirty="0" err="1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accross</a:t>
            </a:r>
            <a:r>
              <a:rPr lang="fr-FR" dirty="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2021</a:t>
            </a:r>
          </a:p>
          <a:p>
            <a:pPr marL="838200" lvl="0" indent="-279400">
              <a:lnSpc>
                <a:spcPct val="150000"/>
              </a:lnSpc>
              <a:buClr>
                <a:srgbClr val="595959"/>
              </a:buClr>
              <a:buSzPts val="1400"/>
              <a:buFont typeface="Arial"/>
              <a:buChar char="•"/>
            </a:pPr>
            <a:r>
              <a:rPr lang="fr-FR" dirty="0" err="1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Meteo</a:t>
            </a:r>
            <a:r>
              <a:rPr lang="fr-FR" dirty="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impact on the audience</a:t>
            </a:r>
          </a:p>
          <a:p>
            <a:pPr marL="838200" marR="0" lvl="0" indent="-279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•"/>
            </a:pPr>
            <a:endParaRPr dirty="0">
              <a:solidFill>
                <a:srgbClr val="595959"/>
              </a:solidFill>
              <a:latin typeface="Helvetica Neue"/>
              <a:ea typeface="Helvetica Neue"/>
              <a:cs typeface="Helvetica Neue"/>
            </a:endParaRPr>
          </a:p>
          <a:p>
            <a:pPr marL="254000" marR="0" lvl="0" indent="-247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Mono"/>
              <a:buChar char="•"/>
            </a:pPr>
            <a:r>
              <a:rPr lang="en" sz="1500" dirty="0">
                <a:solidFill>
                  <a:schemeClr val="dk1"/>
                </a:solidFill>
                <a:highlight>
                  <a:srgbClr val="FFD4C0"/>
                </a:highlight>
                <a:latin typeface="Roboto Mono"/>
                <a:ea typeface="Roboto Mono"/>
                <a:cs typeface="Roboto Mono"/>
                <a:sym typeface="Roboto Mono"/>
              </a:rPr>
              <a:t>PREDICT</a:t>
            </a:r>
            <a:r>
              <a:rPr lang="en" sz="1500" i="0" u="none" strike="noStrike" cap="none" dirty="0">
                <a:solidFill>
                  <a:schemeClr val="dk1"/>
                </a:solidFill>
                <a:highlight>
                  <a:srgbClr val="FFD4C0"/>
                </a:highlight>
                <a:latin typeface="Roboto Mono"/>
                <a:ea typeface="Roboto Mono"/>
                <a:cs typeface="Roboto Mono"/>
                <a:sym typeface="Roboto Mono"/>
              </a:rPr>
              <a:t>…</a:t>
            </a:r>
            <a:endParaRPr sz="1100" dirty="0">
              <a:highlight>
                <a:srgbClr val="FFD4C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838200" marR="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Char char="•"/>
            </a:pPr>
            <a:r>
              <a:rPr lang="fr-FR" sz="1400" b="0" i="0" u="none" strike="noStrike" cap="none" dirty="0" err="1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Website</a:t>
            </a:r>
            <a:r>
              <a:rPr lang="fr-FR" sz="1400" b="0" i="0" u="none" strike="noStrike" cap="none" dirty="0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audience by </a:t>
            </a:r>
            <a:r>
              <a:rPr lang="fr-FR" sz="1400" b="0" i="0" u="none" strike="noStrike" cap="none" dirty="0" err="1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recipe</a:t>
            </a:r>
            <a:r>
              <a:rPr lang="fr-FR" dirty="0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type on the </a:t>
            </a:r>
            <a:r>
              <a:rPr lang="fr-FR" dirty="0" err="1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next</a:t>
            </a:r>
            <a:r>
              <a:rPr lang="fr-FR" dirty="0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few </a:t>
            </a:r>
            <a:r>
              <a:rPr lang="fr-FR" dirty="0" err="1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days</a:t>
            </a:r>
            <a:endParaRPr sz="1400" b="0" i="0" u="none" strike="noStrike" cap="none" dirty="0">
              <a:solidFill>
                <a:srgbClr val="58585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461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400"/>
            </a:pPr>
            <a:endParaRPr sz="1100" dirty="0">
              <a:solidFill>
                <a:srgbClr val="585858"/>
              </a:solidFill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/>
          <p:nvPr/>
        </p:nvSpPr>
        <p:spPr>
          <a:xfrm>
            <a:off x="200024" y="875729"/>
            <a:ext cx="7552944" cy="40782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4"/>
          <p:cNvSpPr/>
          <p:nvPr/>
        </p:nvSpPr>
        <p:spPr>
          <a:xfrm>
            <a:off x="7891976" y="0"/>
            <a:ext cx="1252024" cy="5143500"/>
          </a:xfrm>
          <a:prstGeom prst="rect">
            <a:avLst/>
          </a:prstGeom>
          <a:solidFill>
            <a:srgbClr val="FF72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4"/>
          <p:cNvSpPr txBox="1"/>
          <p:nvPr/>
        </p:nvSpPr>
        <p:spPr>
          <a:xfrm>
            <a:off x="7891976" y="2352460"/>
            <a:ext cx="1252024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 algn="ctr"/>
            <a:r>
              <a:rPr lang="fr-FR" sz="1200" b="1" dirty="0" err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Predictive</a:t>
            </a:r>
            <a:r>
              <a:rPr lang="fr-FR" sz="1200" b="1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model</a:t>
            </a:r>
            <a:endParaRPr lang="fr-FR"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" name="Google Shape;251;p38">
            <a:extLst>
              <a:ext uri="{FF2B5EF4-FFF2-40B4-BE49-F238E27FC236}">
                <a16:creationId xmlns:a16="http://schemas.microsoft.com/office/drawing/2014/main" id="{2DF181D1-63D8-9448-9403-793658DB53A6}"/>
              </a:ext>
            </a:extLst>
          </p:cNvPr>
          <p:cNvSpPr/>
          <p:nvPr/>
        </p:nvSpPr>
        <p:spPr>
          <a:xfrm>
            <a:off x="200024" y="189547"/>
            <a:ext cx="7520930" cy="53296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highlight>
                  <a:srgbClr val="FFD4C0"/>
                </a:highlight>
                <a:latin typeface="Roboto Mono"/>
                <a:ea typeface="Roboto Mono"/>
                <a:cs typeface="Roboto Mono"/>
                <a:sym typeface="Roboto Mono"/>
              </a:rPr>
              <a:t>After testing many of models and features, we found the good one  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6061630-0805-374A-AE4F-9763915B9E98}"/>
              </a:ext>
            </a:extLst>
          </p:cNvPr>
          <p:cNvSpPr txBox="1"/>
          <p:nvPr/>
        </p:nvSpPr>
        <p:spPr>
          <a:xfrm>
            <a:off x="85859" y="1806845"/>
            <a:ext cx="378643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800" b="1" dirty="0">
                <a:solidFill>
                  <a:srgbClr val="FFD4C0"/>
                </a:solidFill>
              </a:rPr>
              <a:t>16%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043CD68-80E1-C045-B935-137AF5B34573}"/>
              </a:ext>
            </a:extLst>
          </p:cNvPr>
          <p:cNvSpPr txBox="1"/>
          <p:nvPr/>
        </p:nvSpPr>
        <p:spPr>
          <a:xfrm>
            <a:off x="4036033" y="1437877"/>
            <a:ext cx="3786439" cy="333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Random</a:t>
            </a:r>
            <a:r>
              <a:rPr lang="fr-FR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Forrest </a:t>
            </a:r>
            <a:r>
              <a:rPr lang="fr-FR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Regressor</a:t>
            </a:r>
            <a:endParaRPr lang="fr-FR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fr-FR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fr-FR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Added</a:t>
            </a:r>
            <a:r>
              <a:rPr lang="fr-FR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features</a:t>
            </a:r>
            <a:r>
              <a:rPr lang="fr-FR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fr-FR" sz="9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Pageviews</a:t>
            </a:r>
            <a:r>
              <a:rPr lang="fr-FR" sz="9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9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evolution</a:t>
            </a:r>
            <a:r>
              <a:rPr lang="fr-FR" sz="9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rate on the last 2 </a:t>
            </a:r>
            <a:r>
              <a:rPr lang="fr-FR" sz="9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days</a:t>
            </a:r>
            <a:endParaRPr lang="fr-FR" sz="9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fr-FR" sz="9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Users</a:t>
            </a:r>
            <a:r>
              <a:rPr lang="fr-FR" sz="9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9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evolution</a:t>
            </a:r>
            <a:r>
              <a:rPr lang="fr-FR" sz="9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rate on the last 2 </a:t>
            </a:r>
            <a:r>
              <a:rPr lang="fr-FR" sz="9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days</a:t>
            </a:r>
            <a:endParaRPr lang="fr-FR" sz="9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fr-FR" sz="9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Pageviews</a:t>
            </a:r>
            <a:r>
              <a:rPr lang="fr-FR" sz="9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9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average</a:t>
            </a:r>
            <a:r>
              <a:rPr lang="fr-FR" sz="9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on the last 2 </a:t>
            </a:r>
            <a:r>
              <a:rPr lang="fr-FR" sz="9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days</a:t>
            </a:r>
            <a:endParaRPr lang="fr-FR" sz="9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fr-FR" sz="9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Users</a:t>
            </a:r>
            <a:r>
              <a:rPr lang="fr-FR" sz="9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9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averages</a:t>
            </a:r>
            <a:r>
              <a:rPr lang="fr-FR" sz="9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on the last 2 </a:t>
            </a:r>
            <a:r>
              <a:rPr lang="fr-FR" sz="9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days</a:t>
            </a:r>
            <a:endParaRPr lang="fr-FR" sz="9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fr-FR" sz="9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 the </a:t>
            </a:r>
            <a:r>
              <a:rPr lang="fr-FR" sz="9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average</a:t>
            </a:r>
            <a:r>
              <a:rPr lang="fr-FR" sz="9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ratio (</a:t>
            </a:r>
            <a:r>
              <a:rPr lang="fr-FR" sz="9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device</a:t>
            </a:r>
            <a:r>
              <a:rPr lang="fr-FR" sz="9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/ </a:t>
            </a:r>
            <a:r>
              <a:rPr lang="fr-FR" sz="9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recipe</a:t>
            </a:r>
            <a:r>
              <a:rPr lang="fr-FR" sz="9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9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difficulty</a:t>
            </a:r>
            <a:r>
              <a:rPr lang="fr-FR" sz="9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/ </a:t>
            </a:r>
            <a:r>
              <a:rPr lang="fr-FR" sz="9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cost</a:t>
            </a:r>
            <a:r>
              <a:rPr lang="fr-FR" sz="9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/ </a:t>
            </a:r>
            <a:r>
              <a:rPr lang="fr-FR" sz="9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video</a:t>
            </a:r>
            <a:r>
              <a:rPr lang="fr-FR" sz="9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/ </a:t>
            </a:r>
            <a:r>
              <a:rPr lang="fr-FR" sz="9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picture</a:t>
            </a:r>
            <a:r>
              <a:rPr lang="fr-FR" sz="9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…)</a:t>
            </a:r>
          </a:p>
          <a:p>
            <a:pPr marL="285750" indent="-285750">
              <a:buFontTx/>
              <a:buChar char="-"/>
            </a:pPr>
            <a:endParaRPr lang="fr-FR" sz="9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fr-FR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Deleted</a:t>
            </a:r>
            <a:r>
              <a:rPr lang="fr-FR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features</a:t>
            </a:r>
            <a:r>
              <a:rPr lang="fr-FR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fr-FR" sz="9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fr-FR" sz="9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fr-FR" sz="9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pageviews</a:t>
            </a:r>
            <a:endParaRPr lang="fr-FR" sz="9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fr-FR" sz="9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fr-FR" sz="9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fr-FR" sz="9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users</a:t>
            </a:r>
            <a:endParaRPr lang="fr-FR" sz="9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fr-FR" sz="9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 the ratio (</a:t>
            </a:r>
            <a:r>
              <a:rPr lang="fr-FR" sz="9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device</a:t>
            </a:r>
            <a:r>
              <a:rPr lang="fr-FR" sz="9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/ </a:t>
            </a:r>
            <a:r>
              <a:rPr lang="fr-FR" sz="9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recipe</a:t>
            </a:r>
            <a:r>
              <a:rPr lang="fr-FR" sz="9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9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difficulty</a:t>
            </a:r>
            <a:r>
              <a:rPr lang="fr-FR" sz="9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/ </a:t>
            </a:r>
            <a:r>
              <a:rPr lang="fr-FR" sz="9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cost</a:t>
            </a:r>
            <a:r>
              <a:rPr lang="fr-FR" sz="9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/ </a:t>
            </a:r>
            <a:r>
              <a:rPr lang="fr-FR" sz="9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video</a:t>
            </a:r>
            <a:r>
              <a:rPr lang="fr-FR" sz="9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/ </a:t>
            </a:r>
            <a:r>
              <a:rPr lang="fr-FR" sz="9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picture</a:t>
            </a:r>
            <a:r>
              <a:rPr lang="fr-FR" sz="9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…)</a:t>
            </a:r>
          </a:p>
          <a:p>
            <a:pPr marL="285750" indent="-285750">
              <a:buFontTx/>
              <a:buChar char="-"/>
            </a:pPr>
            <a:endParaRPr lang="fr-FR" sz="9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fr-FR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Categorial</a:t>
            </a:r>
            <a:r>
              <a:rPr lang="fr-FR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datas </a:t>
            </a:r>
            <a:r>
              <a:rPr lang="fr-FR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encoding</a:t>
            </a:r>
            <a:endParaRPr lang="fr-FR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fr-FR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fr-FR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Transform</a:t>
            </a:r>
            <a:r>
              <a:rPr lang="fr-FR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pagelvl4 </a:t>
            </a:r>
            <a:r>
              <a:rPr lang="fr-FR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text</a:t>
            </a:r>
            <a:r>
              <a:rPr lang="fr-FR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datas to </a:t>
            </a:r>
            <a:r>
              <a:rPr lang="fr-FR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numerical</a:t>
            </a:r>
            <a:r>
              <a:rPr lang="fr-FR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vectors</a:t>
            </a:r>
            <a:r>
              <a:rPr lang="fr-FR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to focus on </a:t>
            </a:r>
            <a:r>
              <a:rPr lang="fr-FR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most</a:t>
            </a:r>
            <a:r>
              <a:rPr lang="fr-FR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important </a:t>
            </a:r>
            <a:r>
              <a:rPr lang="fr-FR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words</a:t>
            </a:r>
            <a:endParaRPr lang="fr-FR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850716"/>
      </p:ext>
    </p:extLst>
  </p:cSld>
  <p:clrMapOvr>
    <a:masterClrMapping/>
  </p:clrMapOvr>
  <p:transition spd="slow">
    <p:push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7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rgbClr val="FF72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47"/>
          <p:cNvSpPr txBox="1"/>
          <p:nvPr/>
        </p:nvSpPr>
        <p:spPr>
          <a:xfrm>
            <a:off x="500184" y="185951"/>
            <a:ext cx="69951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GOING FURTHER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7" name="Google Shape;407;p47"/>
          <p:cNvSpPr/>
          <p:nvPr/>
        </p:nvSpPr>
        <p:spPr>
          <a:xfrm>
            <a:off x="193813" y="962018"/>
            <a:ext cx="8928286" cy="40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47"/>
          <p:cNvSpPr/>
          <p:nvPr/>
        </p:nvSpPr>
        <p:spPr>
          <a:xfrm rot="5400000">
            <a:off x="330055" y="1611303"/>
            <a:ext cx="514231" cy="585433"/>
          </a:xfrm>
          <a:prstGeom prst="bentUpArrow">
            <a:avLst>
              <a:gd name="adj1" fmla="val 12545"/>
              <a:gd name="adj2" fmla="val 25000"/>
              <a:gd name="adj3" fmla="val 35780"/>
            </a:avLst>
          </a:prstGeom>
          <a:solidFill>
            <a:srgbClr val="CACACA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47"/>
          <p:cNvSpPr/>
          <p:nvPr/>
        </p:nvSpPr>
        <p:spPr>
          <a:xfrm>
            <a:off x="193813" y="1157460"/>
            <a:ext cx="1583390" cy="405597"/>
          </a:xfrm>
          <a:prstGeom prst="roundRect">
            <a:avLst>
              <a:gd name="adj" fmla="val 16667"/>
            </a:avLst>
          </a:prstGeom>
          <a:solidFill>
            <a:srgbClr val="595959"/>
          </a:solidFill>
          <a:ln>
            <a:noFill/>
          </a:ln>
        </p:spPr>
        <p:txBody>
          <a:bodyPr spcFirstLastPara="1" wrap="square" lIns="58150" tIns="58150" rIns="58150" bIns="581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300" b="1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ANALYSIS</a:t>
            </a: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0" name="Google Shape;410;p47"/>
          <p:cNvSpPr/>
          <p:nvPr/>
        </p:nvSpPr>
        <p:spPr>
          <a:xfrm>
            <a:off x="911540" y="1838125"/>
            <a:ext cx="1583390" cy="405597"/>
          </a:xfrm>
          <a:prstGeom prst="roundRect">
            <a:avLst>
              <a:gd name="adj" fmla="val 16667"/>
            </a:avLst>
          </a:prstGeom>
          <a:solidFill>
            <a:srgbClr val="595959"/>
          </a:solidFill>
          <a:ln>
            <a:noFill/>
          </a:ln>
        </p:spPr>
        <p:txBody>
          <a:bodyPr spcFirstLastPara="1" wrap="square" lIns="58150" tIns="58150" rIns="58150" bIns="58150" anchor="ctr" anchorCtr="0">
            <a:noAutofit/>
          </a:bodyPr>
          <a:lstStyle/>
          <a:p>
            <a:pPr algn="ctr">
              <a:lnSpc>
                <a:spcPct val="90000"/>
              </a:lnSpc>
              <a:buSzPts val="1200"/>
            </a:pPr>
            <a:r>
              <a:rPr lang="fr-FR" sz="1200" b="1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ANALYSIS</a:t>
            </a:r>
            <a:endParaRPr lang="fr-FR"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1" name="Google Shape;411;p47"/>
          <p:cNvSpPr/>
          <p:nvPr/>
        </p:nvSpPr>
        <p:spPr>
          <a:xfrm>
            <a:off x="1777203" y="1779723"/>
            <a:ext cx="629599" cy="489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47"/>
          <p:cNvSpPr/>
          <p:nvPr/>
        </p:nvSpPr>
        <p:spPr>
          <a:xfrm>
            <a:off x="1629265" y="2518791"/>
            <a:ext cx="1583390" cy="405597"/>
          </a:xfrm>
          <a:prstGeom prst="roundRect">
            <a:avLst>
              <a:gd name="adj" fmla="val 16667"/>
            </a:avLst>
          </a:prstGeom>
          <a:solidFill>
            <a:srgbClr val="993333">
              <a:alpha val="63140"/>
            </a:srgbClr>
          </a:solidFill>
          <a:ln>
            <a:noFill/>
          </a:ln>
        </p:spPr>
        <p:txBody>
          <a:bodyPr spcFirstLastPara="1" wrap="square" lIns="58150" tIns="58150" rIns="58150" bIns="581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PRODUCTION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3" name="Google Shape;413;p47"/>
          <p:cNvSpPr/>
          <p:nvPr/>
        </p:nvSpPr>
        <p:spPr>
          <a:xfrm>
            <a:off x="4007629" y="1793938"/>
            <a:ext cx="6297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7"/>
          <p:cNvSpPr/>
          <p:nvPr/>
        </p:nvSpPr>
        <p:spPr>
          <a:xfrm>
            <a:off x="2346992" y="3199457"/>
            <a:ext cx="1583390" cy="405597"/>
          </a:xfrm>
          <a:prstGeom prst="roundRect">
            <a:avLst>
              <a:gd name="adj" fmla="val 16667"/>
            </a:avLst>
          </a:prstGeom>
          <a:solidFill>
            <a:srgbClr val="993333">
              <a:alpha val="63140"/>
            </a:srgbClr>
          </a:solidFill>
          <a:ln>
            <a:noFill/>
          </a:ln>
        </p:spPr>
        <p:txBody>
          <a:bodyPr spcFirstLastPara="1" wrap="square" lIns="58150" tIns="58150" rIns="58150" bIns="581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OPTIMIZE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5" name="Google Shape;415;p47"/>
          <p:cNvSpPr/>
          <p:nvPr/>
        </p:nvSpPr>
        <p:spPr>
          <a:xfrm>
            <a:off x="3212655" y="3141054"/>
            <a:ext cx="629599" cy="489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47"/>
          <p:cNvSpPr/>
          <p:nvPr/>
        </p:nvSpPr>
        <p:spPr>
          <a:xfrm>
            <a:off x="3064717" y="3880122"/>
            <a:ext cx="1583390" cy="405597"/>
          </a:xfrm>
          <a:prstGeom prst="roundRect">
            <a:avLst>
              <a:gd name="adj" fmla="val 16667"/>
            </a:avLst>
          </a:prstGeom>
          <a:solidFill>
            <a:srgbClr val="8EB6B2"/>
          </a:solidFill>
          <a:ln>
            <a:noFill/>
          </a:ln>
        </p:spPr>
        <p:txBody>
          <a:bodyPr spcFirstLastPara="1" wrap="square" lIns="58150" tIns="58150" rIns="58150" bIns="581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OPTIMIZE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7" name="Google Shape;417;p47"/>
          <p:cNvSpPr/>
          <p:nvPr/>
        </p:nvSpPr>
        <p:spPr>
          <a:xfrm>
            <a:off x="3930381" y="3821720"/>
            <a:ext cx="629599" cy="489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47"/>
          <p:cNvSpPr/>
          <p:nvPr/>
        </p:nvSpPr>
        <p:spPr>
          <a:xfrm>
            <a:off x="3782443" y="4560788"/>
            <a:ext cx="1583390" cy="405597"/>
          </a:xfrm>
          <a:prstGeom prst="roundRect">
            <a:avLst>
              <a:gd name="adj" fmla="val 16667"/>
            </a:avLst>
          </a:prstGeom>
          <a:solidFill>
            <a:srgbClr val="CC9966">
              <a:alpha val="63140"/>
            </a:srgbClr>
          </a:solidFill>
          <a:ln>
            <a:noFill/>
          </a:ln>
        </p:spPr>
        <p:txBody>
          <a:bodyPr spcFirstLastPara="1" wrap="square" lIns="58150" tIns="58150" rIns="58150" bIns="581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OPTIMIZE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9" name="Google Shape;419;p47"/>
          <p:cNvSpPr/>
          <p:nvPr/>
        </p:nvSpPr>
        <p:spPr>
          <a:xfrm rot="5400000">
            <a:off x="1048046" y="2293980"/>
            <a:ext cx="514231" cy="585433"/>
          </a:xfrm>
          <a:prstGeom prst="bentUpArrow">
            <a:avLst>
              <a:gd name="adj1" fmla="val 12545"/>
              <a:gd name="adj2" fmla="val 25000"/>
              <a:gd name="adj3" fmla="val 35780"/>
            </a:avLst>
          </a:prstGeom>
          <a:solidFill>
            <a:srgbClr val="CACACA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47"/>
          <p:cNvSpPr/>
          <p:nvPr/>
        </p:nvSpPr>
        <p:spPr>
          <a:xfrm rot="5400000">
            <a:off x="1766038" y="2976657"/>
            <a:ext cx="514231" cy="585433"/>
          </a:xfrm>
          <a:prstGeom prst="bentUpArrow">
            <a:avLst>
              <a:gd name="adj1" fmla="val 12545"/>
              <a:gd name="adj2" fmla="val 25000"/>
              <a:gd name="adj3" fmla="val 35780"/>
            </a:avLst>
          </a:prstGeom>
          <a:solidFill>
            <a:srgbClr val="CACACA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47"/>
          <p:cNvSpPr/>
          <p:nvPr/>
        </p:nvSpPr>
        <p:spPr>
          <a:xfrm rot="5400000">
            <a:off x="3202021" y="4342010"/>
            <a:ext cx="514231" cy="585433"/>
          </a:xfrm>
          <a:prstGeom prst="bentUpArrow">
            <a:avLst>
              <a:gd name="adj1" fmla="val 12545"/>
              <a:gd name="adj2" fmla="val 25000"/>
              <a:gd name="adj3" fmla="val 35780"/>
            </a:avLst>
          </a:prstGeom>
          <a:solidFill>
            <a:srgbClr val="CACACA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47"/>
          <p:cNvSpPr/>
          <p:nvPr/>
        </p:nvSpPr>
        <p:spPr>
          <a:xfrm rot="5400000">
            <a:off x="2484029" y="3659334"/>
            <a:ext cx="514231" cy="585433"/>
          </a:xfrm>
          <a:prstGeom prst="bentUpArrow">
            <a:avLst>
              <a:gd name="adj1" fmla="val 12545"/>
              <a:gd name="adj2" fmla="val 25000"/>
              <a:gd name="adj3" fmla="val 35780"/>
            </a:avLst>
          </a:prstGeom>
          <a:solidFill>
            <a:srgbClr val="CACACA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7"/>
          <p:cNvSpPr/>
          <p:nvPr/>
        </p:nvSpPr>
        <p:spPr>
          <a:xfrm>
            <a:off x="1872231" y="1013052"/>
            <a:ext cx="7058681" cy="705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b="0" i="0" u="none" strike="noStrike" cap="none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Analyze</a:t>
            </a:r>
            <a:r>
              <a:rPr lang="fr-FR" sz="9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fr-FR" sz="900" b="0" i="0" u="none" strike="noStrike" cap="none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meteo</a:t>
            </a:r>
            <a:r>
              <a:rPr lang="fr-FR" sz="9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impact on audience engagement (time on site, </a:t>
            </a:r>
            <a:r>
              <a:rPr lang="fr-FR" sz="900" b="0" i="0" u="none" strike="noStrike" cap="none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number</a:t>
            </a:r>
            <a:r>
              <a:rPr lang="fr-FR" sz="9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of page / sessions </a:t>
            </a:r>
            <a:r>
              <a:rPr lang="fr-FR" sz="900" b="0" i="0" u="none" strike="noStrike" cap="none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etc</a:t>
            </a:r>
            <a:r>
              <a:rPr lang="fr-FR" sz="9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800" dirty="0"/>
          </a:p>
        </p:txBody>
      </p:sp>
      <p:sp>
        <p:nvSpPr>
          <p:cNvPr id="424" name="Google Shape;424;p47"/>
          <p:cNvSpPr/>
          <p:nvPr/>
        </p:nvSpPr>
        <p:spPr>
          <a:xfrm>
            <a:off x="2589957" y="1663331"/>
            <a:ext cx="70587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i="0" u="none" strike="noStrike" cap="none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Analyze</a:t>
            </a:r>
            <a:r>
              <a:rPr lang="fr-FR" sz="90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the impact of </a:t>
            </a:r>
            <a:r>
              <a:rPr lang="fr-FR" sz="900" i="0" u="none" strike="noStrike" cap="none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holidays</a:t>
            </a:r>
            <a:r>
              <a:rPr lang="fr-FR" sz="90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by </a:t>
            </a:r>
            <a:r>
              <a:rPr lang="fr-FR" sz="900" i="0" u="none" strike="noStrike" cap="none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regions</a:t>
            </a:r>
            <a:r>
              <a:rPr lang="fr-FR" sz="90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on </a:t>
            </a:r>
            <a:r>
              <a:rPr lang="fr-FR" sz="900" i="0" u="none" strike="noStrike" cap="none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specific</a:t>
            </a:r>
            <a:r>
              <a:rPr lang="fr-FR" sz="90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dates</a:t>
            </a:r>
            <a:endParaRPr sz="800" dirty="0"/>
          </a:p>
        </p:txBody>
      </p:sp>
      <p:sp>
        <p:nvSpPr>
          <p:cNvPr id="425" name="Google Shape;425;p47"/>
          <p:cNvSpPr/>
          <p:nvPr/>
        </p:nvSpPr>
        <p:spPr>
          <a:xfrm>
            <a:off x="3298790" y="2359398"/>
            <a:ext cx="7058681" cy="705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Implement this predictive model in production</a:t>
            </a:r>
            <a:endParaRPr sz="800" dirty="0"/>
          </a:p>
        </p:txBody>
      </p:sp>
      <p:sp>
        <p:nvSpPr>
          <p:cNvPr id="426" name="Google Shape;426;p47"/>
          <p:cNvSpPr/>
          <p:nvPr/>
        </p:nvSpPr>
        <p:spPr>
          <a:xfrm>
            <a:off x="4007624" y="3024662"/>
            <a:ext cx="7058681" cy="705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</a:rPr>
              <a:t>Follow the predictive model performances and optimize it</a:t>
            </a:r>
            <a:endParaRPr sz="800" dirty="0"/>
          </a:p>
        </p:txBody>
      </p:sp>
      <p:sp>
        <p:nvSpPr>
          <p:cNvPr id="427" name="Google Shape;427;p47"/>
          <p:cNvSpPr/>
          <p:nvPr/>
        </p:nvSpPr>
        <p:spPr>
          <a:xfrm>
            <a:off x="4692784" y="3730337"/>
            <a:ext cx="4506559" cy="705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Use this model to predict which recipes we can put in homepage to maximize audiences</a:t>
            </a:r>
            <a:endParaRPr sz="800" dirty="0"/>
          </a:p>
        </p:txBody>
      </p:sp>
      <p:sp>
        <p:nvSpPr>
          <p:cNvPr id="428" name="Google Shape;428;p47"/>
          <p:cNvSpPr/>
          <p:nvPr/>
        </p:nvSpPr>
        <p:spPr>
          <a:xfrm>
            <a:off x="5410510" y="4396000"/>
            <a:ext cx="4506559" cy="705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Use </a:t>
            </a:r>
            <a:r>
              <a:rPr lang="fr-FR" sz="900" b="0" i="0" u="none" strike="noStrike" cap="none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fr-FR" sz="9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model to </a:t>
            </a:r>
            <a:r>
              <a:rPr lang="fr-FR" sz="900" b="0" i="0" u="none" strike="noStrike" cap="none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adapt</a:t>
            </a:r>
            <a:r>
              <a:rPr lang="fr-FR" sz="9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900" b="0" i="0" u="none" strike="noStrike" cap="none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advertising</a:t>
            </a:r>
            <a:r>
              <a:rPr lang="fr-FR" sz="9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900" b="0" i="0" u="none" strike="noStrike" cap="none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pricing</a:t>
            </a:r>
            <a:r>
              <a:rPr lang="fr-FR" sz="9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on top </a:t>
            </a:r>
            <a:r>
              <a:rPr lang="fr-FR" sz="900" b="0" i="0" u="none" strike="noStrike" cap="none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recipes</a:t>
            </a:r>
            <a:endParaRPr sz="800" dirty="0"/>
          </a:p>
        </p:txBody>
      </p:sp>
    </p:spTree>
  </p:cSld>
  <p:clrMapOvr>
    <a:masterClrMapping/>
  </p:clrMapOvr>
  <p:transition spd="slow">
    <p:push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rgbClr val="FF72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2"/>
          <p:cNvSpPr txBox="1"/>
          <p:nvPr/>
        </p:nvSpPr>
        <p:spPr>
          <a:xfrm>
            <a:off x="490759" y="175638"/>
            <a:ext cx="69951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i="0" u="none" strike="noStrike" cap="none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METHODOLOGY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" name="Google Shape;178;p32"/>
          <p:cNvSpPr txBox="1"/>
          <p:nvPr/>
        </p:nvSpPr>
        <p:spPr>
          <a:xfrm>
            <a:off x="440494" y="1559125"/>
            <a:ext cx="8410500" cy="163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analysis is based on different data sources: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4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36600" marR="0" lvl="0" indent="-279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" b="1" dirty="0" err="1">
                <a:solidFill>
                  <a:schemeClr val="dk1"/>
                </a:solidFill>
                <a:highlight>
                  <a:srgbClr val="FFD4C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Meteo</a:t>
            </a:r>
            <a:r>
              <a:rPr lang="en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data </a:t>
            </a:r>
            <a:r>
              <a:rPr lang="fr-FR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 french </a:t>
            </a:r>
            <a:r>
              <a:rPr lang="fr-FR" sz="14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region</a:t>
            </a:r>
            <a:r>
              <a:rPr lang="fr-FR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 2021</a:t>
            </a:r>
          </a:p>
          <a:p>
            <a:pPr marL="736600" marR="0" lvl="0" indent="-279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endParaRPr sz="1100" dirty="0"/>
          </a:p>
          <a:p>
            <a:pPr marL="736600" marR="0" lvl="0" indent="-279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" sz="1400" b="1" i="0" u="none" strike="noStrike" cap="none" dirty="0" err="1">
                <a:solidFill>
                  <a:schemeClr val="dk1"/>
                </a:solidFill>
                <a:highlight>
                  <a:srgbClr val="FFD4C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Behaviour</a:t>
            </a:r>
            <a:r>
              <a:rPr lang="en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audience data on our </a:t>
            </a:r>
            <a:r>
              <a:rPr lang="en" sz="1400" b="0" i="0" u="none" strike="noStrike" cap="none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webistes</a:t>
            </a:r>
            <a:r>
              <a:rPr lang="en" sz="1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(from Google Analytics)</a:t>
            </a:r>
            <a:endParaRPr sz="1100" dirty="0"/>
          </a:p>
        </p:txBody>
      </p:sp>
    </p:spTree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/>
          <p:nvPr/>
        </p:nvSpPr>
        <p:spPr>
          <a:xfrm>
            <a:off x="0" y="0"/>
            <a:ext cx="9144000" cy="928468"/>
          </a:xfrm>
          <a:prstGeom prst="rect">
            <a:avLst/>
          </a:prstGeom>
          <a:solidFill>
            <a:srgbClr val="FF72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33"/>
          <p:cNvSpPr txBox="1"/>
          <p:nvPr/>
        </p:nvSpPr>
        <p:spPr>
          <a:xfrm>
            <a:off x="500184" y="185951"/>
            <a:ext cx="69951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EXECUTIVE SUMMARY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" name="Google Shape;187;p33"/>
          <p:cNvSpPr/>
          <p:nvPr/>
        </p:nvSpPr>
        <p:spPr>
          <a:xfrm>
            <a:off x="1914775" y="1170875"/>
            <a:ext cx="5913120" cy="421949"/>
          </a:xfrm>
          <a:custGeom>
            <a:avLst/>
            <a:gdLst/>
            <a:ahLst/>
            <a:cxnLst/>
            <a:rect l="l" t="t" r="r" b="b"/>
            <a:pathLst>
              <a:path w="8128000" h="917280" extrusionOk="0">
                <a:moveTo>
                  <a:pt x="0" y="152883"/>
                </a:moveTo>
                <a:cubicBezTo>
                  <a:pt x="0" y="68448"/>
                  <a:pt x="68448" y="0"/>
                  <a:pt x="152883" y="0"/>
                </a:cubicBezTo>
                <a:lnTo>
                  <a:pt x="7975117" y="0"/>
                </a:lnTo>
                <a:cubicBezTo>
                  <a:pt x="8059552" y="0"/>
                  <a:pt x="8128000" y="68448"/>
                  <a:pt x="8128000" y="152883"/>
                </a:cubicBezTo>
                <a:lnTo>
                  <a:pt x="8128000" y="764397"/>
                </a:lnTo>
                <a:cubicBezTo>
                  <a:pt x="8128000" y="848832"/>
                  <a:pt x="8059552" y="917280"/>
                  <a:pt x="7975117" y="917280"/>
                </a:cubicBezTo>
                <a:lnTo>
                  <a:pt x="152883" y="917280"/>
                </a:lnTo>
                <a:cubicBezTo>
                  <a:pt x="68448" y="917280"/>
                  <a:pt x="0" y="848832"/>
                  <a:pt x="0" y="764397"/>
                </a:cubicBezTo>
                <a:lnTo>
                  <a:pt x="0" y="152883"/>
                </a:lnTo>
                <a:close/>
              </a:path>
            </a:pathLst>
          </a:custGeom>
          <a:solidFill>
            <a:srgbClr val="993333">
              <a:alpha val="63140"/>
            </a:srgbClr>
          </a:solidFill>
          <a:ln>
            <a:noFill/>
          </a:ln>
        </p:spPr>
        <p:txBody>
          <a:bodyPr spcFirstLastPara="1" wrap="square" lIns="79300" tIns="79300" rIns="79300" bIns="793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AN AUDIENCE </a:t>
            </a:r>
            <a:endParaRPr sz="1100" b="1" dirty="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" name="Google Shape;188;p33"/>
          <p:cNvSpPr/>
          <p:nvPr/>
        </p:nvSpPr>
        <p:spPr>
          <a:xfrm>
            <a:off x="1914770" y="1679930"/>
            <a:ext cx="6990080" cy="646616"/>
          </a:xfrm>
          <a:custGeom>
            <a:avLst/>
            <a:gdLst/>
            <a:ahLst/>
            <a:cxnLst/>
            <a:rect l="l" t="t" r="r" b="b"/>
            <a:pathLst>
              <a:path w="8128000" h="862155" extrusionOk="0">
                <a:moveTo>
                  <a:pt x="0" y="0"/>
                </a:moveTo>
                <a:lnTo>
                  <a:pt x="8128000" y="0"/>
                </a:lnTo>
                <a:lnTo>
                  <a:pt x="8128000" y="862155"/>
                </a:lnTo>
                <a:lnTo>
                  <a:pt x="0" y="86215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193550" tIns="15225" rIns="85325" bIns="15225" anchor="t" anchorCtr="0">
            <a:noAutofit/>
          </a:bodyPr>
          <a:lstStyle/>
          <a:p>
            <a:pPr marL="127000" marR="0" lvl="1" indent="-120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Char char="•"/>
            </a:pPr>
            <a:r>
              <a:rPr lang="fr-FR" sz="1100" b="0" i="0" u="none" strike="noStrike" cap="none" dirty="0" err="1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Mostly</a:t>
            </a:r>
            <a:r>
              <a:rPr lang="fr-FR" sz="1100" b="0" i="0" u="none" strike="noStrike" cap="none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mobile first </a:t>
            </a:r>
          </a:p>
          <a:p>
            <a:pPr marL="127000" marR="0" lvl="1" indent="-120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Char char="•"/>
            </a:pPr>
            <a:r>
              <a:rPr lang="fr-FR" sz="1100" dirty="0" err="1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They</a:t>
            </a:r>
            <a:r>
              <a:rPr lang="fr-FR" sz="1100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fr-FR" sz="1100" dirty="0" err="1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enjoy</a:t>
            </a:r>
            <a:r>
              <a:rPr lang="fr-FR" sz="1100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fr-FR" sz="1100" dirty="0" err="1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watching</a:t>
            </a:r>
            <a:r>
              <a:rPr lang="fr-FR" sz="1100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fr-FR" sz="1100" dirty="0" err="1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</a:t>
            </a:r>
            <a:r>
              <a:rPr lang="fr-FR" sz="1100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fr-FR" sz="1100" dirty="0" err="1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</a:t>
            </a:r>
            <a:r>
              <a:rPr lang="fr-FR" sz="1100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fr-FR" sz="1100" dirty="0" err="1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they’re</a:t>
            </a:r>
            <a:r>
              <a:rPr lang="fr-FR" sz="1100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fr-FR" sz="1100" dirty="0" err="1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looking</a:t>
            </a:r>
            <a:r>
              <a:rPr lang="fr-FR" sz="1100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for a </a:t>
            </a:r>
            <a:r>
              <a:rPr lang="fr-FR" sz="1100" dirty="0" err="1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recipe</a:t>
            </a:r>
            <a:endParaRPr lang="fr-FR" sz="1100" b="0" i="0" u="none" strike="noStrike" cap="none" dirty="0">
              <a:solidFill>
                <a:srgbClr val="7F7F7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27000" marR="0" lvl="1" indent="-120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Char char="•"/>
            </a:pPr>
            <a:r>
              <a:rPr lang="fr-FR" sz="1100" b="0" i="0" u="none" strike="noStrike" cap="none" dirty="0" err="1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Differences</a:t>
            </a:r>
            <a:r>
              <a:rPr lang="fr-FR" sz="1100" b="0" i="0" u="none" strike="noStrike" cap="none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fr-FR" sz="1100" b="0" i="0" u="none" strike="noStrike" cap="none" dirty="0" err="1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between</a:t>
            </a:r>
            <a:r>
              <a:rPr lang="fr-FR" sz="1100" b="0" i="0" u="none" strike="noStrike" cap="none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fr-FR" sz="1100" b="0" i="0" u="none" strike="noStrike" cap="none" dirty="0" err="1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regions</a:t>
            </a:r>
            <a:r>
              <a:rPr lang="fr-FR" sz="1100" b="0" i="0" u="none" strike="noStrike" cap="none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are </a:t>
            </a:r>
            <a:r>
              <a:rPr lang="fr-FR" sz="1100" b="0" i="0" u="none" strike="noStrike" cap="none" dirty="0" err="1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mostly</a:t>
            </a:r>
            <a:r>
              <a:rPr lang="fr-FR" sz="1100" b="0" i="0" u="none" strike="noStrike" cap="none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due to french population </a:t>
            </a:r>
            <a:r>
              <a:rPr lang="fr-FR" sz="1100" b="0" i="0" u="none" strike="noStrike" cap="none" dirty="0" err="1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repartition</a:t>
            </a:r>
            <a:endParaRPr lang="fr-FR" sz="1100" b="0" i="0" u="none" strike="noStrike" cap="none" dirty="0">
              <a:solidFill>
                <a:srgbClr val="7F7F7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27000" marR="0" lvl="1" indent="-120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Char char="•"/>
            </a:pPr>
            <a:endParaRPr sz="1000" dirty="0">
              <a:solidFill>
                <a:srgbClr val="7F7F7F"/>
              </a:solidFill>
            </a:endParaRPr>
          </a:p>
        </p:txBody>
      </p:sp>
      <p:sp>
        <p:nvSpPr>
          <p:cNvPr id="189" name="Google Shape;189;p33"/>
          <p:cNvSpPr/>
          <p:nvPr/>
        </p:nvSpPr>
        <p:spPr>
          <a:xfrm>
            <a:off x="1914775" y="2505445"/>
            <a:ext cx="5913120" cy="421949"/>
          </a:xfrm>
          <a:custGeom>
            <a:avLst/>
            <a:gdLst/>
            <a:ahLst/>
            <a:cxnLst/>
            <a:rect l="l" t="t" r="r" b="b"/>
            <a:pathLst>
              <a:path w="8128000" h="917280" extrusionOk="0">
                <a:moveTo>
                  <a:pt x="0" y="152883"/>
                </a:moveTo>
                <a:cubicBezTo>
                  <a:pt x="0" y="68448"/>
                  <a:pt x="68448" y="0"/>
                  <a:pt x="152883" y="0"/>
                </a:cubicBezTo>
                <a:lnTo>
                  <a:pt x="7975117" y="0"/>
                </a:lnTo>
                <a:cubicBezTo>
                  <a:pt x="8059552" y="0"/>
                  <a:pt x="8128000" y="68448"/>
                  <a:pt x="8128000" y="152883"/>
                </a:cubicBezTo>
                <a:lnTo>
                  <a:pt x="8128000" y="764397"/>
                </a:lnTo>
                <a:cubicBezTo>
                  <a:pt x="8128000" y="848832"/>
                  <a:pt x="8059552" y="917280"/>
                  <a:pt x="7975117" y="917280"/>
                </a:cubicBezTo>
                <a:lnTo>
                  <a:pt x="152883" y="917280"/>
                </a:lnTo>
                <a:cubicBezTo>
                  <a:pt x="68448" y="917280"/>
                  <a:pt x="0" y="848832"/>
                  <a:pt x="0" y="764397"/>
                </a:cubicBezTo>
                <a:lnTo>
                  <a:pt x="0" y="152883"/>
                </a:lnTo>
                <a:close/>
              </a:path>
            </a:pathLst>
          </a:custGeom>
          <a:solidFill>
            <a:srgbClr val="CC9966">
              <a:alpha val="63140"/>
            </a:srgbClr>
          </a:solidFill>
          <a:ln>
            <a:noFill/>
          </a:ln>
        </p:spPr>
        <p:txBody>
          <a:bodyPr spcFirstLastPara="1" wrap="square" lIns="79300" tIns="79300" rIns="79300" bIns="793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AN IMPACTFULL SEASONALITY</a:t>
            </a:r>
            <a:endParaRPr sz="1100" b="1" dirty="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0" name="Google Shape;190;p33"/>
          <p:cNvSpPr/>
          <p:nvPr/>
        </p:nvSpPr>
        <p:spPr>
          <a:xfrm>
            <a:off x="1914770" y="3014506"/>
            <a:ext cx="6990080" cy="684653"/>
          </a:xfrm>
          <a:custGeom>
            <a:avLst/>
            <a:gdLst/>
            <a:ahLst/>
            <a:cxnLst/>
            <a:rect l="l" t="t" r="r" b="b"/>
            <a:pathLst>
              <a:path w="8128000" h="912870" extrusionOk="0">
                <a:moveTo>
                  <a:pt x="0" y="0"/>
                </a:moveTo>
                <a:lnTo>
                  <a:pt x="8128000" y="0"/>
                </a:lnTo>
                <a:lnTo>
                  <a:pt x="8128000" y="912870"/>
                </a:lnTo>
                <a:lnTo>
                  <a:pt x="0" y="91287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193550" tIns="15225" rIns="85325" bIns="15225" anchor="t" anchorCtr="0">
            <a:noAutofit/>
          </a:bodyPr>
          <a:lstStyle/>
          <a:p>
            <a:pPr marL="127000" marR="0" lvl="1" indent="-120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48484"/>
              </a:buClr>
              <a:buSzPts val="1100"/>
              <a:buFont typeface="Arial"/>
              <a:buChar char="•"/>
            </a:pPr>
            <a:r>
              <a:rPr lang="fr-FR" sz="1100" b="0" i="0" u="none" strike="noStrike" cap="none" dirty="0">
                <a:solidFill>
                  <a:srgbClr val="84848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Audience performances </a:t>
            </a:r>
            <a:r>
              <a:rPr lang="fr-FR" sz="1100" b="0" i="0" u="none" strike="noStrike" cap="none" dirty="0" err="1">
                <a:solidFill>
                  <a:srgbClr val="84848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depend</a:t>
            </a:r>
            <a:r>
              <a:rPr lang="fr-FR" sz="1100" b="0" i="0" u="none" strike="noStrike" cap="none" dirty="0">
                <a:solidFill>
                  <a:srgbClr val="84848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on </a:t>
            </a:r>
            <a:r>
              <a:rPr lang="fr-FR" sz="1100" b="0" i="0" u="none" strike="noStrike" cap="none" dirty="0" err="1">
                <a:solidFill>
                  <a:srgbClr val="84848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months</a:t>
            </a:r>
            <a:r>
              <a:rPr lang="fr-FR" sz="1100" b="0" i="0" u="none" strike="noStrike" cap="none" dirty="0">
                <a:solidFill>
                  <a:srgbClr val="84848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lang="fr-FR" sz="1100" b="0" i="0" u="none" strike="noStrike" cap="none" dirty="0" err="1">
                <a:solidFill>
                  <a:srgbClr val="84848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events</a:t>
            </a:r>
            <a:endParaRPr lang="fr-FR" sz="1100" b="0" i="0" u="none" strike="noStrike" cap="none" dirty="0">
              <a:solidFill>
                <a:srgbClr val="84848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27000" marR="0" lvl="1" indent="-120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48484"/>
              </a:buClr>
              <a:buSzPts val="1100"/>
              <a:buFont typeface="Arial"/>
              <a:buChar char="•"/>
            </a:pPr>
            <a:r>
              <a:rPr lang="fr-FR" sz="1100" dirty="0">
                <a:solidFill>
                  <a:srgbClr val="84848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</a:t>
            </a:r>
            <a:r>
              <a:rPr lang="fr-FR" sz="1100" dirty="0" err="1">
                <a:solidFill>
                  <a:srgbClr val="84848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</a:t>
            </a:r>
            <a:r>
              <a:rPr lang="fr-FR" sz="1100" dirty="0">
                <a:solidFill>
                  <a:srgbClr val="84848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fr-FR" sz="1100" dirty="0" err="1">
                <a:solidFill>
                  <a:srgbClr val="84848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less</a:t>
            </a:r>
            <a:r>
              <a:rPr lang="fr-FR" sz="1100" dirty="0">
                <a:solidFill>
                  <a:srgbClr val="84848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audience consulting </a:t>
            </a:r>
            <a:r>
              <a:rPr lang="fr-FR" sz="1100" dirty="0" err="1">
                <a:solidFill>
                  <a:srgbClr val="84848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our</a:t>
            </a:r>
            <a:r>
              <a:rPr lang="fr-FR" sz="1100" dirty="0">
                <a:solidFill>
                  <a:srgbClr val="84848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fr-FR" sz="1100" dirty="0" err="1">
                <a:solidFill>
                  <a:srgbClr val="84848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website</a:t>
            </a:r>
            <a:r>
              <a:rPr lang="fr-FR" sz="1100" dirty="0">
                <a:solidFill>
                  <a:srgbClr val="84848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fr-FR" sz="1100" dirty="0" err="1">
                <a:solidFill>
                  <a:srgbClr val="84848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during</a:t>
            </a:r>
            <a:r>
              <a:rPr lang="fr-FR" sz="1100" dirty="0">
                <a:solidFill>
                  <a:srgbClr val="84848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fr-FR" sz="1100" dirty="0" err="1">
                <a:solidFill>
                  <a:srgbClr val="84848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summer</a:t>
            </a:r>
            <a:r>
              <a:rPr lang="fr-FR" sz="1100" dirty="0">
                <a:solidFill>
                  <a:srgbClr val="84848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marL="127000" marR="0" lvl="1" indent="-120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48484"/>
              </a:buClr>
              <a:buSzPts val="1100"/>
              <a:buFont typeface="Arial"/>
              <a:buChar char="•"/>
            </a:pPr>
            <a:r>
              <a:rPr lang="fr-FR" sz="1100" dirty="0">
                <a:solidFill>
                  <a:srgbClr val="84848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1,8</a:t>
            </a:r>
            <a:endParaRPr sz="1000" dirty="0">
              <a:solidFill>
                <a:srgbClr val="848484"/>
              </a:solidFill>
            </a:endParaRPr>
          </a:p>
        </p:txBody>
      </p:sp>
      <p:sp>
        <p:nvSpPr>
          <p:cNvPr id="191" name="Google Shape;191;p33"/>
          <p:cNvSpPr/>
          <p:nvPr/>
        </p:nvSpPr>
        <p:spPr>
          <a:xfrm>
            <a:off x="1914775" y="3878051"/>
            <a:ext cx="5913120" cy="421949"/>
          </a:xfrm>
          <a:custGeom>
            <a:avLst/>
            <a:gdLst/>
            <a:ahLst/>
            <a:cxnLst/>
            <a:rect l="l" t="t" r="r" b="b"/>
            <a:pathLst>
              <a:path w="8128000" h="917280" extrusionOk="0">
                <a:moveTo>
                  <a:pt x="0" y="152883"/>
                </a:moveTo>
                <a:cubicBezTo>
                  <a:pt x="0" y="68448"/>
                  <a:pt x="68448" y="0"/>
                  <a:pt x="152883" y="0"/>
                </a:cubicBezTo>
                <a:lnTo>
                  <a:pt x="7975117" y="0"/>
                </a:lnTo>
                <a:cubicBezTo>
                  <a:pt x="8059552" y="0"/>
                  <a:pt x="8128000" y="68448"/>
                  <a:pt x="8128000" y="152883"/>
                </a:cubicBezTo>
                <a:lnTo>
                  <a:pt x="8128000" y="764397"/>
                </a:lnTo>
                <a:cubicBezTo>
                  <a:pt x="8128000" y="848832"/>
                  <a:pt x="8059552" y="917280"/>
                  <a:pt x="7975117" y="917280"/>
                </a:cubicBezTo>
                <a:lnTo>
                  <a:pt x="152883" y="917280"/>
                </a:lnTo>
                <a:cubicBezTo>
                  <a:pt x="68448" y="917280"/>
                  <a:pt x="0" y="848832"/>
                  <a:pt x="0" y="764397"/>
                </a:cubicBezTo>
                <a:lnTo>
                  <a:pt x="0" y="152883"/>
                </a:lnTo>
                <a:close/>
              </a:path>
            </a:pathLst>
          </a:custGeom>
          <a:solidFill>
            <a:srgbClr val="8EB6B2"/>
          </a:solidFill>
          <a:ln>
            <a:noFill/>
          </a:ln>
        </p:spPr>
        <p:txBody>
          <a:bodyPr spcFirstLastPara="1" wrap="square" lIns="79300" tIns="79300" rIns="79300" bIns="793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 dirty="0">
                <a:solidFill>
                  <a:schemeClr val="lt1"/>
                </a:solidFill>
                <a:latin typeface="Roboto Mono"/>
                <a:ea typeface="Roboto Mono"/>
                <a:sym typeface="Roboto Mono"/>
              </a:rPr>
              <a:t>PREDICTION: VALIDATED</a:t>
            </a:r>
            <a:endParaRPr b="1" dirty="0">
              <a:solidFill>
                <a:schemeClr val="lt1"/>
              </a:solidFill>
              <a:latin typeface="Roboto Mono"/>
              <a:ea typeface="Roboto Mono"/>
              <a:sym typeface="Roboto Mono"/>
            </a:endParaRPr>
          </a:p>
        </p:txBody>
      </p:sp>
      <p:sp>
        <p:nvSpPr>
          <p:cNvPr id="192" name="Google Shape;192;p33"/>
          <p:cNvSpPr/>
          <p:nvPr/>
        </p:nvSpPr>
        <p:spPr>
          <a:xfrm>
            <a:off x="1914770" y="4387119"/>
            <a:ext cx="6990080" cy="608580"/>
          </a:xfrm>
          <a:custGeom>
            <a:avLst/>
            <a:gdLst/>
            <a:ahLst/>
            <a:cxnLst/>
            <a:rect l="l" t="t" r="r" b="b"/>
            <a:pathLst>
              <a:path w="8128000" h="811440" extrusionOk="0">
                <a:moveTo>
                  <a:pt x="0" y="0"/>
                </a:moveTo>
                <a:lnTo>
                  <a:pt x="8128000" y="0"/>
                </a:lnTo>
                <a:lnTo>
                  <a:pt x="8128000" y="811440"/>
                </a:lnTo>
                <a:lnTo>
                  <a:pt x="0" y="81144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193550" tIns="15225" rIns="85325" bIns="15225" anchor="t" anchorCtr="0">
            <a:noAutofit/>
          </a:bodyPr>
          <a:lstStyle/>
          <a:p>
            <a:pPr marL="127000" marR="0" lvl="1" indent="-120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48484"/>
              </a:buClr>
              <a:buSzPts val="1100"/>
              <a:buFont typeface="Arial"/>
              <a:buChar char="•"/>
            </a:pPr>
            <a:r>
              <a:rPr lang="fr-FR" sz="1100" dirty="0" err="1">
                <a:solidFill>
                  <a:srgbClr val="84848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r>
              <a:rPr lang="fr-FR" sz="1100" dirty="0">
                <a:solidFill>
                  <a:srgbClr val="84848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fr-FR" sz="1100" dirty="0" err="1">
                <a:solidFill>
                  <a:srgbClr val="84848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mostly</a:t>
            </a:r>
            <a:r>
              <a:rPr lang="fr-FR" sz="1100" dirty="0">
                <a:solidFill>
                  <a:srgbClr val="84848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fr-FR" sz="1100" dirty="0" err="1">
                <a:solidFill>
                  <a:srgbClr val="84848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based</a:t>
            </a:r>
            <a:r>
              <a:rPr lang="fr-FR" sz="1100" dirty="0">
                <a:solidFill>
                  <a:srgbClr val="84848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on </a:t>
            </a:r>
            <a:r>
              <a:rPr lang="fr-FR" sz="1100" dirty="0" err="1">
                <a:solidFill>
                  <a:srgbClr val="84848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website</a:t>
            </a:r>
            <a:r>
              <a:rPr lang="fr-FR" sz="1100" dirty="0">
                <a:solidFill>
                  <a:srgbClr val="84848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fr-FR" sz="1100" dirty="0" err="1">
                <a:solidFill>
                  <a:srgbClr val="84848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historical</a:t>
            </a:r>
            <a:r>
              <a:rPr lang="fr-FR" sz="1100" dirty="0">
                <a:solidFill>
                  <a:srgbClr val="84848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datas</a:t>
            </a:r>
          </a:p>
          <a:p>
            <a:pPr marL="127000" marR="0" lvl="1" indent="-120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48484"/>
              </a:buClr>
              <a:buSzPts val="1100"/>
              <a:buFont typeface="Arial"/>
              <a:buChar char="•"/>
            </a:pPr>
            <a:r>
              <a:rPr lang="fr-FR" sz="1100" dirty="0" err="1">
                <a:solidFill>
                  <a:srgbClr val="84848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Temperature</a:t>
            </a:r>
            <a:r>
              <a:rPr lang="fr-FR" sz="1100" dirty="0">
                <a:solidFill>
                  <a:srgbClr val="84848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has more impact on </a:t>
            </a:r>
            <a:r>
              <a:rPr lang="fr-FR" sz="1100" dirty="0" err="1">
                <a:solidFill>
                  <a:srgbClr val="84848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pageviews</a:t>
            </a:r>
            <a:r>
              <a:rPr lang="fr-FR" sz="1100" dirty="0">
                <a:solidFill>
                  <a:srgbClr val="84848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fr-FR" sz="1100" dirty="0" err="1">
                <a:solidFill>
                  <a:srgbClr val="84848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r>
              <a:rPr lang="fr-FR" sz="1100" dirty="0">
                <a:solidFill>
                  <a:srgbClr val="84848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fr-FR" sz="1100" dirty="0" err="1">
                <a:solidFill>
                  <a:srgbClr val="84848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</a:t>
            </a:r>
            <a:r>
              <a:rPr lang="fr-FR" sz="1100" dirty="0">
                <a:solidFill>
                  <a:srgbClr val="84848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fr-FR" sz="1100" dirty="0" err="1">
                <a:solidFill>
                  <a:srgbClr val="84848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rain</a:t>
            </a:r>
            <a:endParaRPr sz="1000" dirty="0">
              <a:solidFill>
                <a:srgbClr val="848484"/>
              </a:solidFill>
            </a:endParaRPr>
          </a:p>
        </p:txBody>
      </p:sp>
      <p:pic>
        <p:nvPicPr>
          <p:cNvPr id="194" name="Google Shape;1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000" y="1239143"/>
            <a:ext cx="81915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000" y="2571743"/>
            <a:ext cx="81915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000" y="3904343"/>
            <a:ext cx="81915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/>
          <p:nvPr/>
        </p:nvSpPr>
        <p:spPr>
          <a:xfrm>
            <a:off x="168010" y="875729"/>
            <a:ext cx="7552944" cy="40782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4"/>
          <p:cNvSpPr/>
          <p:nvPr/>
        </p:nvSpPr>
        <p:spPr>
          <a:xfrm>
            <a:off x="7891976" y="0"/>
            <a:ext cx="1252024" cy="5143500"/>
          </a:xfrm>
          <a:prstGeom prst="rect">
            <a:avLst/>
          </a:prstGeom>
          <a:solidFill>
            <a:srgbClr val="FF72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4"/>
          <p:cNvSpPr txBox="1"/>
          <p:nvPr/>
        </p:nvSpPr>
        <p:spPr>
          <a:xfrm>
            <a:off x="7891976" y="2352460"/>
            <a:ext cx="1252024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 algn="ctr"/>
            <a:r>
              <a:rPr lang="fr-FR" sz="1200" b="1" dirty="0" err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Recipes</a:t>
            </a:r>
            <a:r>
              <a:rPr lang="fr-FR" sz="1200" b="1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-FR" sz="1200" b="1" dirty="0" err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repartition</a:t>
            </a:r>
            <a:endParaRPr lang="fr-FR"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" name="Google Shape;251;p38">
            <a:extLst>
              <a:ext uri="{FF2B5EF4-FFF2-40B4-BE49-F238E27FC236}">
                <a16:creationId xmlns:a16="http://schemas.microsoft.com/office/drawing/2014/main" id="{2DF181D1-63D8-9448-9403-793658DB53A6}"/>
              </a:ext>
            </a:extLst>
          </p:cNvPr>
          <p:cNvSpPr/>
          <p:nvPr/>
        </p:nvSpPr>
        <p:spPr>
          <a:xfrm>
            <a:off x="200024" y="189547"/>
            <a:ext cx="7520930" cy="53296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highlight>
                  <a:srgbClr val="FFD4C0"/>
                </a:highlight>
                <a:latin typeface="Roboto Mono"/>
                <a:ea typeface="Roboto Mono"/>
                <a:sym typeface="Roboto Mono"/>
              </a:rPr>
              <a:t>Website KPI overview</a:t>
            </a:r>
            <a:endParaRPr dirty="0">
              <a:solidFill>
                <a:schemeClr val="dk1"/>
              </a:solidFill>
              <a:highlight>
                <a:srgbClr val="FFD4C0"/>
              </a:highlight>
              <a:latin typeface="Roboto Mono"/>
              <a:ea typeface="Roboto Mono"/>
              <a:sym typeface="Roboto Mono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8D65A61-E820-D743-A22D-2825F284AD5E}"/>
              </a:ext>
            </a:extLst>
          </p:cNvPr>
          <p:cNvSpPr txBox="1"/>
          <p:nvPr/>
        </p:nvSpPr>
        <p:spPr>
          <a:xfrm>
            <a:off x="342534" y="1012761"/>
            <a:ext cx="2376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 dirty="0">
                <a:solidFill>
                  <a:srgbClr val="FFD4C0"/>
                </a:solidFill>
              </a:rPr>
              <a:t>215K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E29F117-1B91-B644-9E54-68B7637C0F38}"/>
              </a:ext>
            </a:extLst>
          </p:cNvPr>
          <p:cNvSpPr txBox="1"/>
          <p:nvPr/>
        </p:nvSpPr>
        <p:spPr>
          <a:xfrm>
            <a:off x="2286000" y="134362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Unique </a:t>
            </a:r>
            <a:r>
              <a:rPr lang="fr-FR" sz="11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recipes</a:t>
            </a:r>
            <a:r>
              <a:rPr lang="fr-FR" sz="11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11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available</a:t>
            </a:r>
            <a:r>
              <a:rPr lang="fr-FR" sz="11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on the </a:t>
            </a:r>
            <a:r>
              <a:rPr lang="fr-FR" sz="11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website</a:t>
            </a:r>
            <a:endParaRPr lang="fr-FR" sz="11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E157CBE-BDFD-7641-B636-89654A472D4D}"/>
              </a:ext>
            </a:extLst>
          </p:cNvPr>
          <p:cNvSpPr txBox="1"/>
          <p:nvPr/>
        </p:nvSpPr>
        <p:spPr>
          <a:xfrm>
            <a:off x="2500197" y="2027259"/>
            <a:ext cx="2376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 dirty="0">
                <a:solidFill>
                  <a:srgbClr val="FFD4C0"/>
                </a:solidFill>
              </a:rPr>
              <a:t>174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2AA04ED-678B-0D42-A387-922AEE65D2C1}"/>
              </a:ext>
            </a:extLst>
          </p:cNvPr>
          <p:cNvSpPr txBox="1"/>
          <p:nvPr/>
        </p:nvSpPr>
        <p:spPr>
          <a:xfrm>
            <a:off x="4572000" y="2345754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Aggregated</a:t>
            </a:r>
            <a:r>
              <a:rPr lang="fr-FR" sz="11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in x </a:t>
            </a:r>
            <a:r>
              <a:rPr lang="fr-FR" sz="11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recipe</a:t>
            </a:r>
            <a:r>
              <a:rPr lang="fr-FR" sz="11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groups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CEC3CF1-1349-8B4C-AE85-BB14F0AC4F44}"/>
              </a:ext>
            </a:extLst>
          </p:cNvPr>
          <p:cNvSpPr txBox="1"/>
          <p:nvPr/>
        </p:nvSpPr>
        <p:spPr>
          <a:xfrm>
            <a:off x="342534" y="3011067"/>
            <a:ext cx="2376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 dirty="0">
                <a:solidFill>
                  <a:srgbClr val="FFD4C0"/>
                </a:solidFill>
              </a:rPr>
              <a:t>34M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CB09BD8-618D-824F-AAE6-CD64379FB2EB}"/>
              </a:ext>
            </a:extLst>
          </p:cNvPr>
          <p:cNvSpPr txBox="1"/>
          <p:nvPr/>
        </p:nvSpPr>
        <p:spPr>
          <a:xfrm>
            <a:off x="2286000" y="3293814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Monthly</a:t>
            </a:r>
            <a:r>
              <a:rPr lang="fr-FR" sz="11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11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average</a:t>
            </a:r>
            <a:r>
              <a:rPr lang="fr-FR" sz="11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11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fr-FR" sz="11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fr-FR" sz="11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pageviews</a:t>
            </a:r>
            <a:endParaRPr lang="fr-FR" sz="11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462542-B8C2-FA4A-B7AC-43F5F7E5A197}"/>
              </a:ext>
            </a:extLst>
          </p:cNvPr>
          <p:cNvSpPr txBox="1"/>
          <p:nvPr/>
        </p:nvSpPr>
        <p:spPr>
          <a:xfrm>
            <a:off x="2612492" y="3923875"/>
            <a:ext cx="2376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 dirty="0">
                <a:solidFill>
                  <a:srgbClr val="FFD4C0"/>
                </a:solidFill>
              </a:rPr>
              <a:t>22M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D156EB3-3CC5-B648-86C3-7629CFF7B6E4}"/>
              </a:ext>
            </a:extLst>
          </p:cNvPr>
          <p:cNvSpPr txBox="1"/>
          <p:nvPr/>
        </p:nvSpPr>
        <p:spPr>
          <a:xfrm>
            <a:off x="4572000" y="4265257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Monthly</a:t>
            </a:r>
            <a:r>
              <a:rPr lang="fr-FR" sz="11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11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average</a:t>
            </a:r>
            <a:r>
              <a:rPr lang="fr-FR" sz="11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11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fr-FR" sz="11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unique </a:t>
            </a:r>
            <a:r>
              <a:rPr lang="fr-FR" sz="11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visitors</a:t>
            </a:r>
            <a:endParaRPr lang="fr-FR" sz="11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351115"/>
      </p:ext>
    </p:extLst>
  </p:cSld>
  <p:clrMapOvr>
    <a:masterClrMapping/>
  </p:clrMapOvr>
  <p:transition spd="slow">
    <p:push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/>
          <p:nvPr/>
        </p:nvSpPr>
        <p:spPr>
          <a:xfrm>
            <a:off x="125964" y="904546"/>
            <a:ext cx="7552944" cy="40782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4"/>
          <p:cNvSpPr/>
          <p:nvPr/>
        </p:nvSpPr>
        <p:spPr>
          <a:xfrm>
            <a:off x="7891976" y="0"/>
            <a:ext cx="1252024" cy="5143500"/>
          </a:xfrm>
          <a:prstGeom prst="rect">
            <a:avLst/>
          </a:prstGeom>
          <a:solidFill>
            <a:srgbClr val="FF72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4"/>
          <p:cNvSpPr txBox="1"/>
          <p:nvPr/>
        </p:nvSpPr>
        <p:spPr>
          <a:xfrm>
            <a:off x="7891976" y="2352460"/>
            <a:ext cx="1252024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 algn="ctr"/>
            <a:r>
              <a:rPr lang="fr-FR" sz="1200" b="1" dirty="0" err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Recipes</a:t>
            </a:r>
            <a:r>
              <a:rPr lang="fr-FR" sz="1200" b="1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-FR" sz="1200" b="1" dirty="0" err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repartition</a:t>
            </a:r>
            <a:endParaRPr lang="fr-FR"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0464190-DBBE-C54E-9C06-4933680A6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073" y="1402348"/>
            <a:ext cx="3482720" cy="271938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293E4CD-3881-8D4B-8AE1-80E4D10E0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58" y="1402348"/>
            <a:ext cx="3467100" cy="2755900"/>
          </a:xfrm>
          <a:prstGeom prst="rect">
            <a:avLst/>
          </a:prstGeom>
        </p:spPr>
      </p:pic>
      <p:sp>
        <p:nvSpPr>
          <p:cNvPr id="30" name="Google Shape;251;p38">
            <a:extLst>
              <a:ext uri="{FF2B5EF4-FFF2-40B4-BE49-F238E27FC236}">
                <a16:creationId xmlns:a16="http://schemas.microsoft.com/office/drawing/2014/main" id="{2DF181D1-63D8-9448-9403-793658DB53A6}"/>
              </a:ext>
            </a:extLst>
          </p:cNvPr>
          <p:cNvSpPr/>
          <p:nvPr/>
        </p:nvSpPr>
        <p:spPr>
          <a:xfrm>
            <a:off x="200024" y="189547"/>
            <a:ext cx="7520930" cy="53296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highlight>
                  <a:srgbClr val="FFD4C0"/>
                </a:highlight>
                <a:latin typeface="Roboto Mono"/>
                <a:ea typeface="Roboto Mono"/>
                <a:cs typeface="Roboto Mono"/>
                <a:sym typeface="Roboto Mono"/>
              </a:rPr>
              <a:t>Most of the recipes are easy and cheap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3224195323"/>
      </p:ext>
    </p:extLst>
  </p:cSld>
  <p:clrMapOvr>
    <a:masterClrMapping/>
  </p:clrMapOvr>
  <p:transition spd="slow">
    <p:push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/>
          <p:nvPr/>
        </p:nvSpPr>
        <p:spPr>
          <a:xfrm>
            <a:off x="145491" y="906300"/>
            <a:ext cx="7552944" cy="40782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4"/>
          <p:cNvSpPr/>
          <p:nvPr/>
        </p:nvSpPr>
        <p:spPr>
          <a:xfrm>
            <a:off x="7891976" y="0"/>
            <a:ext cx="1252024" cy="5143500"/>
          </a:xfrm>
          <a:prstGeom prst="rect">
            <a:avLst/>
          </a:prstGeom>
          <a:solidFill>
            <a:srgbClr val="FF72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4"/>
          <p:cNvSpPr txBox="1"/>
          <p:nvPr/>
        </p:nvSpPr>
        <p:spPr>
          <a:xfrm>
            <a:off x="7891976" y="2352460"/>
            <a:ext cx="1252024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 u="none" strike="noStrike" cap="none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Recipes repartition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" name="Google Shape;251;p38">
            <a:extLst>
              <a:ext uri="{FF2B5EF4-FFF2-40B4-BE49-F238E27FC236}">
                <a16:creationId xmlns:a16="http://schemas.microsoft.com/office/drawing/2014/main" id="{D6610F72-0745-D340-A300-B800AF545CCF}"/>
              </a:ext>
            </a:extLst>
          </p:cNvPr>
          <p:cNvSpPr/>
          <p:nvPr/>
        </p:nvSpPr>
        <p:spPr>
          <a:xfrm>
            <a:off x="200024" y="189547"/>
            <a:ext cx="7520930" cy="53296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highlight>
                  <a:srgbClr val="FFD4C0"/>
                </a:highlight>
                <a:latin typeface="Roboto Mono"/>
                <a:ea typeface="Roboto Mono"/>
                <a:cs typeface="Roboto Mono"/>
                <a:sym typeface="Roboto Mono"/>
              </a:rPr>
              <a:t>Entrée &amp; </a:t>
            </a:r>
            <a:r>
              <a:rPr lang="en" dirty="0" err="1">
                <a:solidFill>
                  <a:schemeClr val="dk1"/>
                </a:solidFill>
                <a:highlight>
                  <a:srgbClr val="FFD4C0"/>
                </a:highlight>
                <a:latin typeface="Roboto Mono"/>
                <a:ea typeface="Roboto Mono"/>
                <a:cs typeface="Roboto Mono"/>
                <a:sym typeface="Roboto Mono"/>
              </a:rPr>
              <a:t>accompagnement</a:t>
            </a:r>
            <a:r>
              <a:rPr lang="en" dirty="0">
                <a:solidFill>
                  <a:schemeClr val="dk1"/>
                </a:solidFill>
                <a:highlight>
                  <a:srgbClr val="FFD4C0"/>
                </a:highlight>
                <a:latin typeface="Roboto Mono"/>
                <a:ea typeface="Roboto Mono"/>
                <a:cs typeface="Roboto Mono"/>
                <a:sym typeface="Roboto Mono"/>
              </a:rPr>
              <a:t> recipes: not a big success,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highlight>
                  <a:srgbClr val="FFD4C0"/>
                </a:highlight>
                <a:latin typeface="Roboto Mono"/>
                <a:ea typeface="Roboto Mono"/>
                <a:cs typeface="Roboto Mono"/>
                <a:sym typeface="Roboto Mono"/>
              </a:rPr>
              <a:t>Recipes TOP3: Plat </a:t>
            </a:r>
            <a:r>
              <a:rPr lang="en" sz="1100" dirty="0" err="1">
                <a:solidFill>
                  <a:schemeClr val="dk1"/>
                </a:solidFill>
                <a:highlight>
                  <a:srgbClr val="FFD4C0"/>
                </a:highlight>
                <a:latin typeface="Roboto Mono"/>
                <a:ea typeface="Roboto Mono"/>
                <a:cs typeface="Roboto Mono"/>
                <a:sym typeface="Roboto Mono"/>
              </a:rPr>
              <a:t>princi</a:t>
            </a:r>
            <a:r>
              <a:rPr lang="fr-FR" sz="1100" dirty="0" err="1">
                <a:solidFill>
                  <a:schemeClr val="dk1"/>
                </a:solidFill>
                <a:highlight>
                  <a:srgbClr val="FFD4C0"/>
                </a:highlight>
                <a:latin typeface="Roboto Mono"/>
                <a:ea typeface="Roboto Mono"/>
                <a:cs typeface="Roboto Mono"/>
                <a:sym typeface="Roboto Mono"/>
              </a:rPr>
              <a:t>pa</a:t>
            </a:r>
            <a:r>
              <a:rPr lang="en" sz="1100" dirty="0">
                <a:solidFill>
                  <a:schemeClr val="dk1"/>
                </a:solidFill>
                <a:highlight>
                  <a:srgbClr val="FFD4C0"/>
                </a:highlight>
                <a:latin typeface="Roboto Mono"/>
                <a:ea typeface="Roboto Mono"/>
                <a:cs typeface="Roboto Mono"/>
                <a:sym typeface="Roboto Mono"/>
              </a:rPr>
              <a:t>l / dessert / </a:t>
            </a:r>
            <a:r>
              <a:rPr lang="en" sz="1100" dirty="0" err="1">
                <a:solidFill>
                  <a:schemeClr val="dk1"/>
                </a:solidFill>
                <a:highlight>
                  <a:srgbClr val="FFD4C0"/>
                </a:highlight>
                <a:latin typeface="Roboto Mono"/>
                <a:ea typeface="Roboto Mono"/>
                <a:cs typeface="Roboto Mono"/>
                <a:sym typeface="Roboto Mono"/>
              </a:rPr>
              <a:t>boisson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D05BE29-3F86-724E-8E31-1C3539167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56" y="1218466"/>
            <a:ext cx="4265744" cy="172694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AB4FCEA-4F93-BA49-896E-B4F7206B7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644" y="3061561"/>
            <a:ext cx="4261356" cy="1726946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254B2857-7675-A247-BF93-F9F41AAADAC9}"/>
              </a:ext>
            </a:extLst>
          </p:cNvPr>
          <p:cNvSpPr txBox="1"/>
          <p:nvPr/>
        </p:nvSpPr>
        <p:spPr>
          <a:xfrm>
            <a:off x="5062151" y="1874190"/>
            <a:ext cx="107306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050" b="1" dirty="0">
                <a:solidFill>
                  <a:schemeClr val="bg1"/>
                </a:solidFill>
                <a:highlight>
                  <a:srgbClr val="C0C0C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Recipes repartition by </a:t>
            </a:r>
            <a:r>
              <a:rPr lang="en" sz="1050" b="1" dirty="0" err="1">
                <a:solidFill>
                  <a:schemeClr val="bg1"/>
                </a:solidFill>
                <a:highlight>
                  <a:srgbClr val="C0C0C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recipe_type</a:t>
            </a:r>
            <a:endParaRPr lang="fr-FR" sz="1050" b="1" dirty="0">
              <a:solidFill>
                <a:schemeClr val="bg1"/>
              </a:solidFill>
              <a:highlight>
                <a:srgbClr val="C0C0C0"/>
              </a:highlight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6AA87B75-BE05-5E45-B8CC-8605CE2384B2}"/>
              </a:ext>
            </a:extLst>
          </p:cNvPr>
          <p:cNvSpPr txBox="1"/>
          <p:nvPr/>
        </p:nvSpPr>
        <p:spPr>
          <a:xfrm>
            <a:off x="5062151" y="3717285"/>
            <a:ext cx="10730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050" b="1" dirty="0">
                <a:solidFill>
                  <a:schemeClr val="bg1"/>
                </a:solidFill>
                <a:highlight>
                  <a:srgbClr val="C0C0C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Pageviews by </a:t>
            </a:r>
            <a:r>
              <a:rPr lang="en" sz="1050" b="1" dirty="0" err="1">
                <a:solidFill>
                  <a:schemeClr val="bg1"/>
                </a:solidFill>
                <a:highlight>
                  <a:srgbClr val="C0C0C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recipe_type</a:t>
            </a:r>
            <a:endParaRPr lang="fr-FR" sz="1050" b="1" dirty="0">
              <a:solidFill>
                <a:schemeClr val="bg1"/>
              </a:solidFill>
              <a:highlight>
                <a:srgbClr val="C0C0C0"/>
              </a:highlight>
              <a:latin typeface="Helvetica Neue"/>
              <a:ea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93978469"/>
      </p:ext>
    </p:extLst>
  </p:cSld>
  <p:clrMapOvr>
    <a:masterClrMapping/>
  </p:clrMapOvr>
  <p:transition spd="slow">
    <p:push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/>
          <p:nvPr/>
        </p:nvSpPr>
        <p:spPr>
          <a:xfrm>
            <a:off x="145491" y="906300"/>
            <a:ext cx="7552944" cy="40782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4"/>
          <p:cNvSpPr/>
          <p:nvPr/>
        </p:nvSpPr>
        <p:spPr>
          <a:xfrm>
            <a:off x="7891976" y="0"/>
            <a:ext cx="1252024" cy="5143500"/>
          </a:xfrm>
          <a:prstGeom prst="rect">
            <a:avLst/>
          </a:prstGeom>
          <a:solidFill>
            <a:srgbClr val="FF72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4"/>
          <p:cNvSpPr txBox="1"/>
          <p:nvPr/>
        </p:nvSpPr>
        <p:spPr>
          <a:xfrm>
            <a:off x="7891976" y="2352460"/>
            <a:ext cx="1252024" cy="807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 u="none" strike="noStrike" cap="none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Audience &amp; traffic evolution across 2021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220" name="Groupe 219">
            <a:extLst>
              <a:ext uri="{FF2B5EF4-FFF2-40B4-BE49-F238E27FC236}">
                <a16:creationId xmlns:a16="http://schemas.microsoft.com/office/drawing/2014/main" id="{91500557-1CC6-3F44-AC6A-8E41EE78E10F}"/>
              </a:ext>
            </a:extLst>
          </p:cNvPr>
          <p:cNvGrpSpPr/>
          <p:nvPr/>
        </p:nvGrpSpPr>
        <p:grpSpPr>
          <a:xfrm>
            <a:off x="232924" y="1064366"/>
            <a:ext cx="7271974" cy="1525209"/>
            <a:chOff x="-63610" y="3533046"/>
            <a:chExt cx="7999171" cy="1741168"/>
          </a:xfrm>
        </p:grpSpPr>
        <p:pic>
          <p:nvPicPr>
            <p:cNvPr id="219" name="Image 218">
              <a:extLst>
                <a:ext uri="{FF2B5EF4-FFF2-40B4-BE49-F238E27FC236}">
                  <a16:creationId xmlns:a16="http://schemas.microsoft.com/office/drawing/2014/main" id="{3ECB3A99-26B8-3943-B401-16E9C3011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3610" y="3533046"/>
              <a:ext cx="7999171" cy="1741168"/>
            </a:xfrm>
            <a:prstGeom prst="rect">
              <a:avLst/>
            </a:prstGeom>
          </p:spPr>
        </p:pic>
        <p:cxnSp>
          <p:nvCxnSpPr>
            <p:cNvPr id="92" name="Connecteur droit 91">
              <a:extLst>
                <a:ext uri="{FF2B5EF4-FFF2-40B4-BE49-F238E27FC236}">
                  <a16:creationId xmlns:a16="http://schemas.microsoft.com/office/drawing/2014/main" id="{63032A5A-502D-1745-9CD1-528894E6DC67}"/>
                </a:ext>
              </a:extLst>
            </p:cNvPr>
            <p:cNvCxnSpPr>
              <a:cxnSpLocks/>
            </p:cNvCxnSpPr>
            <p:nvPr/>
          </p:nvCxnSpPr>
          <p:spPr>
            <a:xfrm>
              <a:off x="583438" y="3581466"/>
              <a:ext cx="0" cy="1562034"/>
            </a:xfrm>
            <a:prstGeom prst="line">
              <a:avLst/>
            </a:prstGeom>
            <a:ln>
              <a:solidFill>
                <a:srgbClr val="FF72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eur droit 92">
              <a:extLst>
                <a:ext uri="{FF2B5EF4-FFF2-40B4-BE49-F238E27FC236}">
                  <a16:creationId xmlns:a16="http://schemas.microsoft.com/office/drawing/2014/main" id="{FBFC1244-ECBC-5648-BFD9-657AD2CC87A7}"/>
                </a:ext>
              </a:extLst>
            </p:cNvPr>
            <p:cNvCxnSpPr>
              <a:cxnSpLocks/>
            </p:cNvCxnSpPr>
            <p:nvPr/>
          </p:nvCxnSpPr>
          <p:spPr>
            <a:xfrm>
              <a:off x="996188" y="3563178"/>
              <a:ext cx="0" cy="1580322"/>
            </a:xfrm>
            <a:prstGeom prst="line">
              <a:avLst/>
            </a:prstGeom>
            <a:ln>
              <a:solidFill>
                <a:srgbClr val="FF72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eur droit 93">
              <a:extLst>
                <a:ext uri="{FF2B5EF4-FFF2-40B4-BE49-F238E27FC236}">
                  <a16:creationId xmlns:a16="http://schemas.microsoft.com/office/drawing/2014/main" id="{636D35BB-052E-5448-9A92-68E06E78859D}"/>
                </a:ext>
              </a:extLst>
            </p:cNvPr>
            <p:cNvCxnSpPr>
              <a:cxnSpLocks/>
            </p:cNvCxnSpPr>
            <p:nvPr/>
          </p:nvCxnSpPr>
          <p:spPr>
            <a:xfrm>
              <a:off x="1247013" y="3563178"/>
              <a:ext cx="0" cy="1588273"/>
            </a:xfrm>
            <a:prstGeom prst="line">
              <a:avLst/>
            </a:prstGeom>
            <a:ln>
              <a:solidFill>
                <a:srgbClr val="FF72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eur droit 94">
              <a:extLst>
                <a:ext uri="{FF2B5EF4-FFF2-40B4-BE49-F238E27FC236}">
                  <a16:creationId xmlns:a16="http://schemas.microsoft.com/office/drawing/2014/main" id="{EFAF60C4-DD3E-5A49-BC8D-0A60317BC3B0}"/>
                </a:ext>
              </a:extLst>
            </p:cNvPr>
            <p:cNvCxnSpPr>
              <a:cxnSpLocks/>
            </p:cNvCxnSpPr>
            <p:nvPr/>
          </p:nvCxnSpPr>
          <p:spPr>
            <a:xfrm>
              <a:off x="2494788" y="3563178"/>
              <a:ext cx="0" cy="1596224"/>
            </a:xfrm>
            <a:prstGeom prst="line">
              <a:avLst/>
            </a:prstGeom>
            <a:ln>
              <a:solidFill>
                <a:srgbClr val="FF72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cteur droit 95">
              <a:extLst>
                <a:ext uri="{FF2B5EF4-FFF2-40B4-BE49-F238E27FC236}">
                  <a16:creationId xmlns:a16="http://schemas.microsoft.com/office/drawing/2014/main" id="{8479AE15-FB87-7141-8D2A-5100F150021E}"/>
                </a:ext>
              </a:extLst>
            </p:cNvPr>
            <p:cNvCxnSpPr>
              <a:cxnSpLocks/>
            </p:cNvCxnSpPr>
            <p:nvPr/>
          </p:nvCxnSpPr>
          <p:spPr>
            <a:xfrm>
              <a:off x="6339713" y="3563178"/>
              <a:ext cx="0" cy="1596224"/>
            </a:xfrm>
            <a:prstGeom prst="line">
              <a:avLst/>
            </a:prstGeom>
            <a:ln>
              <a:solidFill>
                <a:srgbClr val="FF72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cteur droit 96">
              <a:extLst>
                <a:ext uri="{FF2B5EF4-FFF2-40B4-BE49-F238E27FC236}">
                  <a16:creationId xmlns:a16="http://schemas.microsoft.com/office/drawing/2014/main" id="{AF99CFD8-BB02-524C-B4FC-F10529C4DAF9}"/>
                </a:ext>
              </a:extLst>
            </p:cNvPr>
            <p:cNvCxnSpPr>
              <a:cxnSpLocks/>
            </p:cNvCxnSpPr>
            <p:nvPr/>
          </p:nvCxnSpPr>
          <p:spPr>
            <a:xfrm>
              <a:off x="7327138" y="3563178"/>
              <a:ext cx="0" cy="1596224"/>
            </a:xfrm>
            <a:prstGeom prst="line">
              <a:avLst/>
            </a:prstGeom>
            <a:ln>
              <a:solidFill>
                <a:srgbClr val="FF72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eur droit 97">
              <a:extLst>
                <a:ext uri="{FF2B5EF4-FFF2-40B4-BE49-F238E27FC236}">
                  <a16:creationId xmlns:a16="http://schemas.microsoft.com/office/drawing/2014/main" id="{A3D54C16-AEB6-4B47-A6DB-1E3DE2E34F7B}"/>
                </a:ext>
              </a:extLst>
            </p:cNvPr>
            <p:cNvCxnSpPr>
              <a:cxnSpLocks/>
            </p:cNvCxnSpPr>
            <p:nvPr/>
          </p:nvCxnSpPr>
          <p:spPr>
            <a:xfrm>
              <a:off x="7470013" y="3563178"/>
              <a:ext cx="0" cy="1588273"/>
            </a:xfrm>
            <a:prstGeom prst="line">
              <a:avLst/>
            </a:prstGeom>
            <a:ln>
              <a:solidFill>
                <a:srgbClr val="FF72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ZoneTexte 99">
            <a:extLst>
              <a:ext uri="{FF2B5EF4-FFF2-40B4-BE49-F238E27FC236}">
                <a16:creationId xmlns:a16="http://schemas.microsoft.com/office/drawing/2014/main" id="{73386B4C-D8CF-564E-84B9-85197F3C858D}"/>
              </a:ext>
            </a:extLst>
          </p:cNvPr>
          <p:cNvSpPr txBox="1"/>
          <p:nvPr/>
        </p:nvSpPr>
        <p:spPr>
          <a:xfrm>
            <a:off x="213750" y="2665939"/>
            <a:ext cx="10730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050" b="1" dirty="0">
                <a:solidFill>
                  <a:schemeClr val="dk1"/>
                </a:solidFill>
                <a:highlight>
                  <a:srgbClr val="FFD4C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Epiphany</a:t>
            </a:r>
            <a:endParaRPr lang="fr-FR" sz="1050" dirty="0"/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4292A589-5EE9-6B4A-A67A-C94168C2FF95}"/>
              </a:ext>
            </a:extLst>
          </p:cNvPr>
          <p:cNvSpPr txBox="1"/>
          <p:nvPr/>
        </p:nvSpPr>
        <p:spPr>
          <a:xfrm>
            <a:off x="588978" y="2887495"/>
            <a:ext cx="10730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050" b="1" dirty="0" err="1">
                <a:solidFill>
                  <a:schemeClr val="dk1"/>
                </a:solidFill>
                <a:highlight>
                  <a:srgbClr val="FFD4C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Chandeleur</a:t>
            </a:r>
            <a:endParaRPr lang="fr-FR" sz="1050" dirty="0"/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6AAFEC25-E5DA-0F4B-96D9-F459D3B3ACE2}"/>
              </a:ext>
            </a:extLst>
          </p:cNvPr>
          <p:cNvSpPr txBox="1"/>
          <p:nvPr/>
        </p:nvSpPr>
        <p:spPr>
          <a:xfrm>
            <a:off x="963350" y="2665939"/>
            <a:ext cx="12263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050" b="1" dirty="0">
                <a:solidFill>
                  <a:schemeClr val="dk1"/>
                </a:solidFill>
                <a:highlight>
                  <a:srgbClr val="FFD4C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Valentine’s day</a:t>
            </a:r>
            <a:endParaRPr lang="fr-FR" sz="1050" dirty="0"/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420ED6FC-FA43-D44B-A6CE-C91789B6E77D}"/>
              </a:ext>
            </a:extLst>
          </p:cNvPr>
          <p:cNvSpPr txBox="1"/>
          <p:nvPr/>
        </p:nvSpPr>
        <p:spPr>
          <a:xfrm>
            <a:off x="1951341" y="2665939"/>
            <a:ext cx="10730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050" b="1" dirty="0">
                <a:solidFill>
                  <a:schemeClr val="dk1"/>
                </a:solidFill>
                <a:highlight>
                  <a:srgbClr val="FFD4C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Easter</a:t>
            </a:r>
            <a:endParaRPr lang="fr-FR" sz="1050" dirty="0"/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53CA8A1C-2E83-E443-B14D-F36D7541399C}"/>
              </a:ext>
            </a:extLst>
          </p:cNvPr>
          <p:cNvSpPr txBox="1"/>
          <p:nvPr/>
        </p:nvSpPr>
        <p:spPr>
          <a:xfrm>
            <a:off x="5446728" y="2671672"/>
            <a:ext cx="10730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050" b="1" dirty="0">
                <a:solidFill>
                  <a:schemeClr val="dk1"/>
                </a:solidFill>
                <a:highlight>
                  <a:srgbClr val="FFD4C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Halloween</a:t>
            </a:r>
            <a:endParaRPr lang="fr-FR" sz="1050" dirty="0"/>
          </a:p>
        </p:txBody>
      </p:sp>
      <p:sp>
        <p:nvSpPr>
          <p:cNvPr id="105" name="ZoneTexte 104">
            <a:extLst>
              <a:ext uri="{FF2B5EF4-FFF2-40B4-BE49-F238E27FC236}">
                <a16:creationId xmlns:a16="http://schemas.microsoft.com/office/drawing/2014/main" id="{809CCA3D-4002-BC48-949F-299607764DB1}"/>
              </a:ext>
            </a:extLst>
          </p:cNvPr>
          <p:cNvSpPr txBox="1"/>
          <p:nvPr/>
        </p:nvSpPr>
        <p:spPr>
          <a:xfrm>
            <a:off x="6244703" y="2665939"/>
            <a:ext cx="10730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050" b="1" dirty="0">
                <a:solidFill>
                  <a:schemeClr val="dk1"/>
                </a:solidFill>
                <a:highlight>
                  <a:srgbClr val="FFD4C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Xmas</a:t>
            </a:r>
            <a:endParaRPr lang="fr-FR" sz="1050" dirty="0"/>
          </a:p>
        </p:txBody>
      </p:sp>
      <p:sp>
        <p:nvSpPr>
          <p:cNvPr id="106" name="ZoneTexte 105">
            <a:extLst>
              <a:ext uri="{FF2B5EF4-FFF2-40B4-BE49-F238E27FC236}">
                <a16:creationId xmlns:a16="http://schemas.microsoft.com/office/drawing/2014/main" id="{98C8A2E9-0144-F243-B8D6-F83C15846546}"/>
              </a:ext>
            </a:extLst>
          </p:cNvPr>
          <p:cNvSpPr txBox="1"/>
          <p:nvPr/>
        </p:nvSpPr>
        <p:spPr>
          <a:xfrm>
            <a:off x="6518499" y="2891856"/>
            <a:ext cx="10730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050" b="1" dirty="0">
                <a:solidFill>
                  <a:schemeClr val="dk1"/>
                </a:solidFill>
                <a:highlight>
                  <a:srgbClr val="FFD4C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NYE</a:t>
            </a:r>
            <a:endParaRPr lang="fr-FR" sz="1050" dirty="0"/>
          </a:p>
        </p:txBody>
      </p:sp>
      <p:sp>
        <p:nvSpPr>
          <p:cNvPr id="107" name="Google Shape;251;p38">
            <a:extLst>
              <a:ext uri="{FF2B5EF4-FFF2-40B4-BE49-F238E27FC236}">
                <a16:creationId xmlns:a16="http://schemas.microsoft.com/office/drawing/2014/main" id="{D6610F72-0745-D340-A300-B800AF545CCF}"/>
              </a:ext>
            </a:extLst>
          </p:cNvPr>
          <p:cNvSpPr/>
          <p:nvPr/>
        </p:nvSpPr>
        <p:spPr>
          <a:xfrm>
            <a:off x="200024" y="189547"/>
            <a:ext cx="7520930" cy="53296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highlight>
                  <a:srgbClr val="FFD4C0"/>
                </a:highlight>
                <a:latin typeface="Roboto Mono"/>
                <a:ea typeface="Roboto Mono"/>
                <a:cs typeface="Roboto Mono"/>
                <a:sym typeface="Roboto Mono"/>
              </a:rPr>
              <a:t>Seasonality : Audience does not consul 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108" name="Groupe 107">
            <a:extLst>
              <a:ext uri="{FF2B5EF4-FFF2-40B4-BE49-F238E27FC236}">
                <a16:creationId xmlns:a16="http://schemas.microsoft.com/office/drawing/2014/main" id="{A871F55F-72A2-174A-A0A3-E54DCF02B0C3}"/>
              </a:ext>
            </a:extLst>
          </p:cNvPr>
          <p:cNvGrpSpPr/>
          <p:nvPr/>
        </p:nvGrpSpPr>
        <p:grpSpPr>
          <a:xfrm>
            <a:off x="276032" y="3191869"/>
            <a:ext cx="7214154" cy="1402143"/>
            <a:chOff x="0" y="2029968"/>
            <a:chExt cx="7935569" cy="1795576"/>
          </a:xfrm>
        </p:grpSpPr>
        <p:pic>
          <p:nvPicPr>
            <p:cNvPr id="109" name="Image 108">
              <a:extLst>
                <a:ext uri="{FF2B5EF4-FFF2-40B4-BE49-F238E27FC236}">
                  <a16:creationId xmlns:a16="http://schemas.microsoft.com/office/drawing/2014/main" id="{9C4746B3-4FC6-3847-BD97-FF8696721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029968"/>
              <a:ext cx="7935569" cy="1795576"/>
            </a:xfrm>
            <a:prstGeom prst="rect">
              <a:avLst/>
            </a:prstGeom>
          </p:spPr>
        </p:pic>
        <p:cxnSp>
          <p:nvCxnSpPr>
            <p:cNvPr id="110" name="Connecteur droit 109">
              <a:extLst>
                <a:ext uri="{FF2B5EF4-FFF2-40B4-BE49-F238E27FC236}">
                  <a16:creationId xmlns:a16="http://schemas.microsoft.com/office/drawing/2014/main" id="{CC1F4608-1BA1-954F-83F2-DB57E1EBD224}"/>
                </a:ext>
              </a:extLst>
            </p:cNvPr>
            <p:cNvCxnSpPr>
              <a:cxnSpLocks/>
            </p:cNvCxnSpPr>
            <p:nvPr/>
          </p:nvCxnSpPr>
          <p:spPr>
            <a:xfrm>
              <a:off x="583438" y="2167128"/>
              <a:ext cx="0" cy="1562034"/>
            </a:xfrm>
            <a:prstGeom prst="line">
              <a:avLst/>
            </a:prstGeom>
            <a:ln>
              <a:solidFill>
                <a:srgbClr val="FF72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eur droit 110">
              <a:extLst>
                <a:ext uri="{FF2B5EF4-FFF2-40B4-BE49-F238E27FC236}">
                  <a16:creationId xmlns:a16="http://schemas.microsoft.com/office/drawing/2014/main" id="{648879EC-10D1-104D-8F19-A424AB971403}"/>
                </a:ext>
              </a:extLst>
            </p:cNvPr>
            <p:cNvCxnSpPr>
              <a:cxnSpLocks/>
            </p:cNvCxnSpPr>
            <p:nvPr/>
          </p:nvCxnSpPr>
          <p:spPr>
            <a:xfrm>
              <a:off x="996188" y="2148840"/>
              <a:ext cx="0" cy="1580322"/>
            </a:xfrm>
            <a:prstGeom prst="line">
              <a:avLst/>
            </a:prstGeom>
            <a:ln>
              <a:solidFill>
                <a:srgbClr val="FF72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111">
              <a:extLst>
                <a:ext uri="{FF2B5EF4-FFF2-40B4-BE49-F238E27FC236}">
                  <a16:creationId xmlns:a16="http://schemas.microsoft.com/office/drawing/2014/main" id="{703791C6-8F7A-DB4F-9E82-268539E47173}"/>
                </a:ext>
              </a:extLst>
            </p:cNvPr>
            <p:cNvCxnSpPr>
              <a:cxnSpLocks/>
            </p:cNvCxnSpPr>
            <p:nvPr/>
          </p:nvCxnSpPr>
          <p:spPr>
            <a:xfrm>
              <a:off x="1247013" y="2148840"/>
              <a:ext cx="0" cy="1588273"/>
            </a:xfrm>
            <a:prstGeom prst="line">
              <a:avLst/>
            </a:prstGeom>
            <a:ln>
              <a:solidFill>
                <a:srgbClr val="FF72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cteur droit 112">
              <a:extLst>
                <a:ext uri="{FF2B5EF4-FFF2-40B4-BE49-F238E27FC236}">
                  <a16:creationId xmlns:a16="http://schemas.microsoft.com/office/drawing/2014/main" id="{E55FC5AB-C0BE-EB42-BEDC-67EAB618F9F9}"/>
                </a:ext>
              </a:extLst>
            </p:cNvPr>
            <p:cNvCxnSpPr>
              <a:cxnSpLocks/>
            </p:cNvCxnSpPr>
            <p:nvPr/>
          </p:nvCxnSpPr>
          <p:spPr>
            <a:xfrm>
              <a:off x="2494788" y="2148840"/>
              <a:ext cx="0" cy="1596224"/>
            </a:xfrm>
            <a:prstGeom prst="line">
              <a:avLst/>
            </a:prstGeom>
            <a:ln>
              <a:solidFill>
                <a:srgbClr val="FF72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eur droit 113">
              <a:extLst>
                <a:ext uri="{FF2B5EF4-FFF2-40B4-BE49-F238E27FC236}">
                  <a16:creationId xmlns:a16="http://schemas.microsoft.com/office/drawing/2014/main" id="{BBB3FB9D-2DA7-3D42-8641-8936E624794C}"/>
                </a:ext>
              </a:extLst>
            </p:cNvPr>
            <p:cNvCxnSpPr>
              <a:cxnSpLocks/>
            </p:cNvCxnSpPr>
            <p:nvPr/>
          </p:nvCxnSpPr>
          <p:spPr>
            <a:xfrm>
              <a:off x="6339713" y="2148840"/>
              <a:ext cx="0" cy="1596224"/>
            </a:xfrm>
            <a:prstGeom prst="line">
              <a:avLst/>
            </a:prstGeom>
            <a:ln>
              <a:solidFill>
                <a:srgbClr val="FF72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114">
              <a:extLst>
                <a:ext uri="{FF2B5EF4-FFF2-40B4-BE49-F238E27FC236}">
                  <a16:creationId xmlns:a16="http://schemas.microsoft.com/office/drawing/2014/main" id="{34D61C4C-F206-F348-B4DA-D1E41115510B}"/>
                </a:ext>
              </a:extLst>
            </p:cNvPr>
            <p:cNvCxnSpPr>
              <a:cxnSpLocks/>
            </p:cNvCxnSpPr>
            <p:nvPr/>
          </p:nvCxnSpPr>
          <p:spPr>
            <a:xfrm>
              <a:off x="7327138" y="2148840"/>
              <a:ext cx="0" cy="1596224"/>
            </a:xfrm>
            <a:prstGeom prst="line">
              <a:avLst/>
            </a:prstGeom>
            <a:ln>
              <a:solidFill>
                <a:srgbClr val="FF72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115">
              <a:extLst>
                <a:ext uri="{FF2B5EF4-FFF2-40B4-BE49-F238E27FC236}">
                  <a16:creationId xmlns:a16="http://schemas.microsoft.com/office/drawing/2014/main" id="{E4991AAF-62F3-9D4C-8655-A0E713C3AAA8}"/>
                </a:ext>
              </a:extLst>
            </p:cNvPr>
            <p:cNvCxnSpPr>
              <a:cxnSpLocks/>
            </p:cNvCxnSpPr>
            <p:nvPr/>
          </p:nvCxnSpPr>
          <p:spPr>
            <a:xfrm>
              <a:off x="7470013" y="2148840"/>
              <a:ext cx="0" cy="1588273"/>
            </a:xfrm>
            <a:prstGeom prst="line">
              <a:avLst/>
            </a:prstGeom>
            <a:ln>
              <a:solidFill>
                <a:srgbClr val="FF72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ZoneTexte 116">
            <a:extLst>
              <a:ext uri="{FF2B5EF4-FFF2-40B4-BE49-F238E27FC236}">
                <a16:creationId xmlns:a16="http://schemas.microsoft.com/office/drawing/2014/main" id="{834F90BE-DCEC-A248-90DF-9A19942EAD67}"/>
              </a:ext>
            </a:extLst>
          </p:cNvPr>
          <p:cNvSpPr txBox="1"/>
          <p:nvPr/>
        </p:nvSpPr>
        <p:spPr>
          <a:xfrm rot="16200000">
            <a:off x="-418129" y="1626768"/>
            <a:ext cx="10730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050" b="1" dirty="0">
                <a:solidFill>
                  <a:schemeClr val="dk1"/>
                </a:solidFill>
                <a:highlight>
                  <a:srgbClr val="FFD4C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Audience</a:t>
            </a:r>
            <a:endParaRPr lang="fr-FR" sz="1050" dirty="0"/>
          </a:p>
        </p:txBody>
      </p:sp>
      <p:sp>
        <p:nvSpPr>
          <p:cNvPr id="119" name="ZoneTexte 118">
            <a:extLst>
              <a:ext uri="{FF2B5EF4-FFF2-40B4-BE49-F238E27FC236}">
                <a16:creationId xmlns:a16="http://schemas.microsoft.com/office/drawing/2014/main" id="{B2AA3201-3EDD-BE42-8993-DB03C6658180}"/>
              </a:ext>
            </a:extLst>
          </p:cNvPr>
          <p:cNvSpPr txBox="1"/>
          <p:nvPr/>
        </p:nvSpPr>
        <p:spPr>
          <a:xfrm rot="16200000">
            <a:off x="-410179" y="3765982"/>
            <a:ext cx="10730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050" b="1" dirty="0">
                <a:solidFill>
                  <a:schemeClr val="dk1"/>
                </a:solidFill>
                <a:highlight>
                  <a:srgbClr val="FFD4C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Pageviews</a:t>
            </a:r>
            <a:endParaRPr lang="fr-FR" sz="1050" dirty="0"/>
          </a:p>
        </p:txBody>
      </p:sp>
    </p:spTree>
  </p:cSld>
  <p:clrMapOvr>
    <a:masterClrMapping/>
  </p:clrMapOvr>
  <p:transition spd="slow">
    <p:push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/>
          <p:nvPr/>
        </p:nvSpPr>
        <p:spPr>
          <a:xfrm>
            <a:off x="145491" y="906300"/>
            <a:ext cx="7552944" cy="40782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4"/>
          <p:cNvSpPr/>
          <p:nvPr/>
        </p:nvSpPr>
        <p:spPr>
          <a:xfrm>
            <a:off x="7891976" y="0"/>
            <a:ext cx="1252024" cy="5143500"/>
          </a:xfrm>
          <a:prstGeom prst="rect">
            <a:avLst/>
          </a:prstGeom>
          <a:solidFill>
            <a:srgbClr val="FF72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4"/>
          <p:cNvSpPr txBox="1"/>
          <p:nvPr/>
        </p:nvSpPr>
        <p:spPr>
          <a:xfrm>
            <a:off x="7891976" y="2352460"/>
            <a:ext cx="1252024" cy="807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 u="none" strike="noStrike" cap="none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Audience vs traffic evolution across 2021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" name="Google Shape;251;p38">
            <a:extLst>
              <a:ext uri="{FF2B5EF4-FFF2-40B4-BE49-F238E27FC236}">
                <a16:creationId xmlns:a16="http://schemas.microsoft.com/office/drawing/2014/main" id="{D6610F72-0745-D340-A300-B800AF545CCF}"/>
              </a:ext>
            </a:extLst>
          </p:cNvPr>
          <p:cNvSpPr/>
          <p:nvPr/>
        </p:nvSpPr>
        <p:spPr>
          <a:xfrm>
            <a:off x="200024" y="189547"/>
            <a:ext cx="7520930" cy="53296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highlight>
                  <a:srgbClr val="FFD4C0"/>
                </a:highlight>
                <a:latin typeface="Roboto Mono"/>
                <a:ea typeface="Roboto Mono"/>
                <a:cs typeface="Roboto Mono"/>
                <a:sym typeface="Roboto Mono"/>
              </a:rPr>
              <a:t>We have the same tendances between the audience and the pageviews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353E3E1-8446-BD4D-94A0-71A0CCFA6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20" y="1515979"/>
            <a:ext cx="7140793" cy="2498079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DF2692E7-6137-804D-BD5D-564F88AD4AA3}"/>
              </a:ext>
            </a:extLst>
          </p:cNvPr>
          <p:cNvSpPr txBox="1"/>
          <p:nvPr/>
        </p:nvSpPr>
        <p:spPr>
          <a:xfrm>
            <a:off x="4934574" y="4083793"/>
            <a:ext cx="10730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050" b="1" dirty="0">
                <a:solidFill>
                  <a:srgbClr val="63A85D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Pageviews</a:t>
            </a:r>
          </a:p>
          <a:p>
            <a:pPr algn="ctr"/>
            <a:r>
              <a:rPr lang="en" sz="1050" b="1" dirty="0">
                <a:solidFill>
                  <a:srgbClr val="C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Audience</a:t>
            </a:r>
            <a:endParaRPr lang="fr-FR" sz="1050" dirty="0">
              <a:solidFill>
                <a:srgbClr val="C00000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82288534"/>
      </p:ext>
    </p:extLst>
  </p:cSld>
  <p:clrMapOvr>
    <a:masterClrMapping/>
  </p:clrMapOvr>
  <p:transition spd="slow">
    <p:push dir="r"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eme_Unify">
  <a:themeElements>
    <a:clrScheme name="Personnalisé 1">
      <a:dk1>
        <a:srgbClr val="000000"/>
      </a:dk1>
      <a:lt1>
        <a:srgbClr val="FFFFFF"/>
      </a:lt1>
      <a:dk2>
        <a:srgbClr val="404040"/>
      </a:dk2>
      <a:lt2>
        <a:srgbClr val="E7E6E6"/>
      </a:lt2>
      <a:accent1>
        <a:srgbClr val="7124F1"/>
      </a:accent1>
      <a:accent2>
        <a:srgbClr val="8E38ED"/>
      </a:accent2>
      <a:accent3>
        <a:srgbClr val="A33BED"/>
      </a:accent3>
      <a:accent4>
        <a:srgbClr val="BF34C9"/>
      </a:accent4>
      <a:accent5>
        <a:srgbClr val="F02888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2611</TotalTime>
  <Words>584</Words>
  <Application>Microsoft Macintosh PowerPoint</Application>
  <PresentationFormat>Affichage à l'écran (16:9)</PresentationFormat>
  <Paragraphs>136</Paragraphs>
  <Slides>21</Slides>
  <Notes>21</Notes>
  <HiddenSlides>1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21</vt:i4>
      </vt:variant>
    </vt:vector>
  </HeadingPairs>
  <TitlesOfParts>
    <vt:vector size="29" baseType="lpstr">
      <vt:lpstr>Calibri</vt:lpstr>
      <vt:lpstr>Roboto Mono</vt:lpstr>
      <vt:lpstr>Arial</vt:lpstr>
      <vt:lpstr>Roboto</vt:lpstr>
      <vt:lpstr>Helvetica Neue</vt:lpstr>
      <vt:lpstr>Century Gothic</vt:lpstr>
      <vt:lpstr>Simple Light</vt:lpstr>
      <vt:lpstr>Theme_Unify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Julie Le Bousse</cp:lastModifiedBy>
  <cp:revision>7</cp:revision>
  <dcterms:modified xsi:type="dcterms:W3CDTF">2022-03-04T09:06:14Z</dcterms:modified>
</cp:coreProperties>
</file>